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491" r:id="rId3"/>
    <p:sldId id="409" r:id="rId4"/>
    <p:sldId id="492" r:id="rId5"/>
    <p:sldId id="500" r:id="rId6"/>
    <p:sldId id="495" r:id="rId7"/>
    <p:sldId id="494" r:id="rId8"/>
    <p:sldId id="496" r:id="rId9"/>
    <p:sldId id="497" r:id="rId10"/>
    <p:sldId id="498" r:id="rId11"/>
    <p:sldId id="469" r:id="rId12"/>
    <p:sldId id="415" r:id="rId13"/>
    <p:sldId id="448" r:id="rId14"/>
    <p:sldId id="501" r:id="rId15"/>
    <p:sldId id="493" r:id="rId16"/>
    <p:sldId id="484" r:id="rId17"/>
    <p:sldId id="485" r:id="rId18"/>
    <p:sldId id="475" r:id="rId19"/>
    <p:sldId id="486" r:id="rId20"/>
    <p:sldId id="489" r:id="rId21"/>
    <p:sldId id="408" r:id="rId22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2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33"/>
    <a:srgbClr val="00823B"/>
    <a:srgbClr val="1F497D"/>
    <a:srgbClr val="33889F"/>
    <a:srgbClr val="78953D"/>
    <a:srgbClr val="3389A1"/>
    <a:srgbClr val="399AB5"/>
    <a:srgbClr val="BF2E01"/>
    <a:srgbClr val="FF3300"/>
    <a:srgbClr val="F775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56" autoAdjust="0"/>
    <p:restoredTop sz="93357" autoAdjust="0"/>
  </p:normalViewPr>
  <p:slideViewPr>
    <p:cSldViewPr showGuides="1">
      <p:cViewPr varScale="1">
        <p:scale>
          <a:sx n="102" d="100"/>
          <a:sy n="102" d="100"/>
        </p:scale>
        <p:origin x="810" y="120"/>
      </p:cViewPr>
      <p:guideLst>
        <p:guide orient="horz" pos="816"/>
        <p:guide pos="2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2934" y="10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31D9270-7B54-4D7C-8DD4-CF63D88EDDCF}" type="datetimeFigureOut">
              <a:rPr lang="en-US" smtClean="0"/>
              <a:t>6/5/2015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FDDC0B2-0EBF-4904-9EF4-D04E58D10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136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291F084-C06D-49B0-B02F-18A6730B83F6}" type="datetimeFigureOut">
              <a:rPr lang="en-US"/>
              <a:pPr>
                <a:defRPr/>
              </a:pPr>
              <a:t>6/5/2015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D5EC535-FC31-4244-9C64-EE05A8ED5E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711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11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623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3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SlicerRT is distributed as a 3D Slicer extension. It can be easily found and installed from the Slicer </a:t>
            </a:r>
            <a:r>
              <a:rPr lang="en-US" dirty="0" err="1" smtClean="0"/>
              <a:t>AppStore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989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37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9519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220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800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580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84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354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934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933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14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121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552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9600" y="5568294"/>
            <a:ext cx="1447800" cy="98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C:\lasso\My Dropbox\PerkWeb\PerkLogo2010-base-with-text-300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5718175"/>
            <a:ext cx="38862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0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797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172200" y="5713862"/>
            <a:ext cx="2818919" cy="72108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3625" y="6270170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 smtClean="0"/>
              <a:t> -</a:t>
            </a:r>
            <a:endParaRPr lang="en-US" dirty="0"/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72400" y="6367730"/>
            <a:ext cx="1315045" cy="3363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7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3625" y="6270170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 smtClean="0"/>
              <a:t> -</a:t>
            </a:r>
            <a:endParaRPr lang="en-US" dirty="0"/>
          </a:p>
        </p:txBody>
      </p:sp>
      <p:sp>
        <p:nvSpPr>
          <p:cNvPr id="10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72400" y="6367730"/>
            <a:ext cx="1315045" cy="3363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3625" y="6270170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 smtClean="0"/>
              <a:t> -</a:t>
            </a:r>
            <a:endParaRPr lang="en-US" dirty="0"/>
          </a:p>
        </p:txBody>
      </p:sp>
      <p:sp>
        <p:nvSpPr>
          <p:cNvPr id="9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72400" y="6367730"/>
            <a:ext cx="1315045" cy="33639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 smtClean="0"/>
              <a:t>Laboratory for Percutaneous Surgery (The Perk Lab) – Copyright © Queen’s University,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475D6290-06D0-4868-A6EB-0AF4BB68ED62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4" r:id="rId3"/>
    <p:sldLayoutId id="2147483765" r:id="rId4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slicerrt.org/" TargetMode="External"/><Relationship Id="rId4" Type="http://schemas.openxmlformats.org/officeDocument/2006/relationships/hyperlink" Target="mailto:csaba.pinter@queensu.ca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licerrt.or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cer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gif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152400" y="609600"/>
            <a:ext cx="8839200" cy="1905000"/>
          </a:xfrm>
        </p:spPr>
        <p:txBody>
          <a:bodyPr/>
          <a:lstStyle/>
          <a:p>
            <a:pPr eaLnBrk="1" hangingPunct="1"/>
            <a:r>
              <a:rPr lang="en-CA" b="1" dirty="0" smtClean="0">
                <a:solidFill>
                  <a:schemeClr val="tx2"/>
                </a:solidFill>
              </a:rPr>
              <a:t>Performing radiation therapy research using the open-source </a:t>
            </a:r>
            <a:r>
              <a:rPr lang="en-CA" sz="5400" b="1" dirty="0" smtClean="0"/>
              <a:t>SlicerRT toolkit</a:t>
            </a:r>
            <a:endParaRPr lang="en-US" sz="5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200400"/>
            <a:ext cx="8077200" cy="838200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u="sng" dirty="0" smtClean="0">
                <a:solidFill>
                  <a:schemeClr val="tx1"/>
                </a:solidFill>
              </a:rPr>
              <a:t>Csaba Pinter</a:t>
            </a:r>
            <a:r>
              <a:rPr lang="en-US" sz="2400" baseline="30000" dirty="0" smtClean="0">
                <a:solidFill>
                  <a:schemeClr val="tx1"/>
                </a:solidFill>
              </a:rPr>
              <a:t>1</a:t>
            </a:r>
            <a:r>
              <a:rPr lang="en-US" sz="2400" dirty="0" smtClean="0">
                <a:solidFill>
                  <a:schemeClr val="tx1"/>
                </a:solidFill>
              </a:rPr>
              <a:t>, </a:t>
            </a:r>
            <a:r>
              <a:rPr lang="en-US" sz="2400" dirty="0">
                <a:solidFill>
                  <a:schemeClr val="tx1"/>
                </a:solidFill>
              </a:rPr>
              <a:t>Andras </a:t>
            </a:r>
            <a:r>
              <a:rPr lang="en-US" sz="2400" dirty="0" smtClean="0">
                <a:solidFill>
                  <a:schemeClr val="tx1"/>
                </a:solidFill>
              </a:rPr>
              <a:t>Lasso</a:t>
            </a:r>
            <a:r>
              <a:rPr lang="en-US" sz="2400" baseline="30000" dirty="0" smtClean="0">
                <a:solidFill>
                  <a:schemeClr val="tx1"/>
                </a:solidFill>
              </a:rPr>
              <a:t>1</a:t>
            </a:r>
            <a:r>
              <a:rPr lang="en-US" sz="2400" dirty="0" smtClean="0">
                <a:solidFill>
                  <a:schemeClr val="tx1"/>
                </a:solidFill>
              </a:rPr>
              <a:t>, An Wang</a:t>
            </a:r>
            <a:r>
              <a:rPr lang="en-US" sz="2400" baseline="30000" dirty="0" smtClean="0">
                <a:solidFill>
                  <a:schemeClr val="tx1"/>
                </a:solidFill>
              </a:rPr>
              <a:t>2</a:t>
            </a:r>
            <a:r>
              <a:rPr lang="en-US" sz="2400" dirty="0" smtClean="0">
                <a:solidFill>
                  <a:schemeClr val="tx1"/>
                </a:solidFill>
              </a:rPr>
              <a:t>, Gregory C. Sharp</a:t>
            </a:r>
            <a:r>
              <a:rPr lang="en-US" sz="2400" baseline="30000" dirty="0">
                <a:solidFill>
                  <a:schemeClr val="tx1"/>
                </a:solidFill>
              </a:rPr>
              <a:t>3</a:t>
            </a:r>
            <a:r>
              <a:rPr lang="en-US" sz="2400" dirty="0" smtClean="0">
                <a:solidFill>
                  <a:schemeClr val="tx1"/>
                </a:solidFill>
              </a:rPr>
              <a:t>, Kevin Alexander</a:t>
            </a:r>
            <a:r>
              <a:rPr lang="en-US" sz="2400" baseline="30000" dirty="0">
                <a:solidFill>
                  <a:schemeClr val="tx1"/>
                </a:solidFill>
              </a:rPr>
              <a:t>4</a:t>
            </a:r>
            <a:r>
              <a:rPr lang="en-US" sz="2400" dirty="0" smtClean="0">
                <a:solidFill>
                  <a:schemeClr val="tx1"/>
                </a:solidFill>
              </a:rPr>
              <a:t>, David Jaffray</a:t>
            </a:r>
            <a:r>
              <a:rPr lang="en-US" sz="2400" baseline="30000" dirty="0" smtClean="0">
                <a:solidFill>
                  <a:schemeClr val="tx1"/>
                </a:solidFill>
              </a:rPr>
              <a:t>2</a:t>
            </a:r>
            <a:r>
              <a:rPr lang="en-US" sz="2400" dirty="0" smtClean="0">
                <a:solidFill>
                  <a:schemeClr val="tx1"/>
                </a:solidFill>
              </a:rPr>
              <a:t>, and Gabor Fichtinger</a:t>
            </a:r>
            <a:r>
              <a:rPr lang="en-US" sz="2400" baseline="30000" dirty="0" smtClean="0">
                <a:solidFill>
                  <a:schemeClr val="tx1"/>
                </a:solidFill>
              </a:rPr>
              <a:t>1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 bwMode="auto">
          <a:xfrm>
            <a:off x="457200" y="4114800"/>
            <a:ext cx="8305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en-US" sz="1400" baseline="30000" dirty="0" smtClean="0"/>
              <a:t>1</a:t>
            </a:r>
            <a:r>
              <a:rPr lang="en-CA" dirty="0" smtClean="0">
                <a:latin typeface="+mn-lt"/>
              </a:rPr>
              <a:t>Laboratory </a:t>
            </a:r>
            <a:r>
              <a:rPr lang="en-CA" dirty="0">
                <a:latin typeface="+mn-lt"/>
              </a:rPr>
              <a:t>for Percutaneous </a:t>
            </a:r>
            <a:r>
              <a:rPr lang="en-CA" dirty="0" smtClean="0">
                <a:latin typeface="+mn-lt"/>
              </a:rPr>
              <a:t>Surgery, Queen’s </a:t>
            </a:r>
            <a:r>
              <a:rPr lang="en-CA" dirty="0">
                <a:latin typeface="+mn-lt"/>
              </a:rPr>
              <a:t>University, </a:t>
            </a:r>
            <a:r>
              <a:rPr lang="en-CA" dirty="0" smtClean="0">
                <a:latin typeface="+mn-lt"/>
              </a:rPr>
              <a:t>Kingston, ON, Canada</a:t>
            </a:r>
            <a:br>
              <a:rPr lang="en-CA" dirty="0" smtClean="0">
                <a:latin typeface="+mn-lt"/>
              </a:rPr>
            </a:br>
            <a:r>
              <a:rPr lang="en-US" sz="1400" baseline="30000" dirty="0" smtClean="0">
                <a:latin typeface="+mn-lt"/>
              </a:rPr>
              <a:t>2</a:t>
            </a:r>
            <a:r>
              <a:rPr lang="en-CA" dirty="0" smtClean="0">
                <a:latin typeface="+mn-lt"/>
              </a:rPr>
              <a:t>University Health Network, Toronto, ON, Canada</a:t>
            </a:r>
            <a:endParaRPr lang="en-CA" dirty="0"/>
          </a:p>
          <a:p>
            <a:r>
              <a:rPr lang="en-CA" dirty="0"/>
              <a:t> </a:t>
            </a:r>
            <a:r>
              <a:rPr lang="en-CA" sz="1400" baseline="30000" dirty="0">
                <a:latin typeface="+mn-lt"/>
              </a:rPr>
              <a:t>3</a:t>
            </a:r>
            <a:r>
              <a:rPr lang="en-CA" dirty="0">
                <a:latin typeface="+mn-lt"/>
              </a:rPr>
              <a:t>Department of Radiation Oncology, Massachusetts General Hospital, Boston, MA, USA </a:t>
            </a:r>
          </a:p>
          <a:p>
            <a:r>
              <a:rPr lang="en-CA" sz="1400" baseline="30000" dirty="0">
                <a:latin typeface="+mn-lt"/>
              </a:rPr>
              <a:t>4</a:t>
            </a:r>
            <a:r>
              <a:rPr lang="en-CA" dirty="0">
                <a:latin typeface="+mn-lt"/>
              </a:rPr>
              <a:t>Department of Physics, </a:t>
            </a:r>
            <a:r>
              <a:rPr lang="en-CA" dirty="0" smtClean="0">
                <a:latin typeface="+mn-lt"/>
              </a:rPr>
              <a:t>Eng. Phys., </a:t>
            </a:r>
            <a:r>
              <a:rPr lang="en-CA" dirty="0">
                <a:latin typeface="+mn-lt"/>
              </a:rPr>
              <a:t>and Astrophysics, Queen’s University, Kingston</a:t>
            </a:r>
            <a:r>
              <a:rPr lang="en-CA" dirty="0" smtClean="0">
                <a:latin typeface="+mn-lt"/>
              </a:rPr>
              <a:t>, ON </a:t>
            </a:r>
            <a:endParaRPr lang="en-CA" dirty="0">
              <a:latin typeface="+mn-lt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endParaRPr lang="en-CA" dirty="0">
              <a:latin typeface="+mn-lt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endParaRPr lang="en-US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14"/>
    </mc:Choice>
    <mc:Fallback xmlns="">
      <p:transition spd="slow" advTm="1381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10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" y="0"/>
            <a:ext cx="9052560" cy="1295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Example use case:</a:t>
            </a:r>
            <a:br>
              <a:rPr lang="en-CA" b="1" dirty="0" smtClean="0">
                <a:solidFill>
                  <a:schemeClr val="tx2"/>
                </a:solidFill>
              </a:rPr>
            </a:br>
            <a:r>
              <a:rPr lang="en-CA" b="1" dirty="0" smtClean="0">
                <a:solidFill>
                  <a:schemeClr val="tx2"/>
                </a:solidFill>
              </a:rPr>
              <a:t>Use custom MATLAB algorithm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4800" y="1600200"/>
            <a:ext cx="4267200" cy="442359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 smtClean="0"/>
              <a:t>Make MATLAB algorithms easier to use</a:t>
            </a:r>
            <a:endParaRPr lang="en-CA" sz="2800" dirty="0"/>
          </a:p>
          <a:p>
            <a:r>
              <a:rPr lang="en-CA" sz="2800" dirty="0" smtClean="0"/>
              <a:t>Integrate into workflow</a:t>
            </a:r>
          </a:p>
          <a:p>
            <a:r>
              <a:rPr lang="en-CA" sz="2800" dirty="0" smtClean="0"/>
              <a:t>Rely on the power of SlicerRT and 3D Slicer</a:t>
            </a:r>
            <a:endParaRPr lang="en-CA" sz="2400" dirty="0" smtClean="0"/>
          </a:p>
          <a:p>
            <a:pPr>
              <a:spcAft>
                <a:spcPts val="1800"/>
              </a:spcAft>
            </a:pPr>
            <a:r>
              <a:rPr lang="en-CA" sz="2800" dirty="0" smtClean="0"/>
              <a:t>No programming</a:t>
            </a:r>
            <a:endParaRPr lang="en-CA" sz="2800" dirty="0"/>
          </a:p>
          <a:p>
            <a:pPr marL="0" indent="0">
              <a:buNone/>
            </a:pPr>
            <a:r>
              <a:rPr lang="en-CA" sz="2800" dirty="0" smtClean="0"/>
              <a:t>Collaboration with KGH, Kingston, ON</a:t>
            </a:r>
            <a:endParaRPr lang="en-CA" sz="2800" dirty="0"/>
          </a:p>
          <a:p>
            <a:pPr marL="0" indent="0">
              <a:buNone/>
            </a:pPr>
            <a:r>
              <a:rPr lang="en-CA" sz="2000" i="1" dirty="0" smtClean="0"/>
              <a:t>Alexander et al., AAPM 2015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506" y="4204320"/>
            <a:ext cx="1358280" cy="1358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800" y="2179584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Flowchart: Magnetic Disk 9"/>
          <p:cNvSpPr/>
          <p:nvPr/>
        </p:nvSpPr>
        <p:spPr>
          <a:xfrm>
            <a:off x="4734316" y="2042784"/>
            <a:ext cx="1561780" cy="673200"/>
          </a:xfrm>
          <a:prstGeom prst="flowChartMagneticDisk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DICOM-RT</a:t>
            </a:r>
          </a:p>
        </p:txBody>
      </p:sp>
      <p:cxnSp>
        <p:nvCxnSpPr>
          <p:cNvPr id="11" name="Straight Arrow Connector 10"/>
          <p:cNvCxnSpPr>
            <a:stCxn id="10" idx="4"/>
          </p:cNvCxnSpPr>
          <p:nvPr/>
        </p:nvCxnSpPr>
        <p:spPr>
          <a:xfrm>
            <a:off x="6296096" y="2379384"/>
            <a:ext cx="698704" cy="17313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800" y="4266061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3" name="Straight Arrow Connector 12"/>
          <p:cNvCxnSpPr>
            <a:stCxn id="9" idx="2"/>
            <a:endCxn id="12" idx="0"/>
          </p:cNvCxnSpPr>
          <p:nvPr/>
        </p:nvCxnSpPr>
        <p:spPr>
          <a:xfrm>
            <a:off x="7612200" y="3414384"/>
            <a:ext cx="0" cy="85167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2" idx="1"/>
          </p:cNvCxnSpPr>
          <p:nvPr/>
        </p:nvCxnSpPr>
        <p:spPr>
          <a:xfrm>
            <a:off x="6117606" y="4883460"/>
            <a:ext cx="877194" cy="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lowchart: Magnetic Disk 18"/>
          <p:cNvSpPr/>
          <p:nvPr/>
        </p:nvSpPr>
        <p:spPr>
          <a:xfrm>
            <a:off x="4742726" y="2889123"/>
            <a:ext cx="1561780" cy="673200"/>
          </a:xfrm>
          <a:prstGeom prst="flowChartMagneticDisk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Non-DICOM</a:t>
            </a:r>
            <a:endParaRPr lang="en-US" sz="2200" dirty="0"/>
          </a:p>
        </p:txBody>
      </p:sp>
      <p:cxnSp>
        <p:nvCxnSpPr>
          <p:cNvPr id="20" name="Straight Arrow Connector 19"/>
          <p:cNvCxnSpPr>
            <a:stCxn id="19" idx="4"/>
          </p:cNvCxnSpPr>
          <p:nvPr/>
        </p:nvCxnSpPr>
        <p:spPr>
          <a:xfrm flipV="1">
            <a:off x="6304506" y="3046323"/>
            <a:ext cx="698704" cy="1794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00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93"/>
    </mc:Choice>
    <mc:Fallback xmlns="">
      <p:transition spd="slow" advTm="32393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932" y="1636915"/>
            <a:ext cx="4912068" cy="2706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11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-1"/>
            <a:ext cx="9144000" cy="138788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Example use case:</a:t>
            </a:r>
            <a:br>
              <a:rPr lang="en-CA" b="1" dirty="0" smtClean="0">
                <a:solidFill>
                  <a:schemeClr val="tx2"/>
                </a:solidFill>
              </a:rPr>
            </a:br>
            <a:r>
              <a:rPr lang="en-CA" b="1" dirty="0" smtClean="0">
                <a:solidFill>
                  <a:schemeClr val="tx2"/>
                </a:solidFill>
              </a:rPr>
              <a:t>Gel dosimetry analysis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28600" y="1844400"/>
            <a:ext cx="3657600" cy="448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 smtClean="0"/>
              <a:t>Full 3D gel dosimetry</a:t>
            </a:r>
          </a:p>
          <a:p>
            <a:r>
              <a:rPr lang="en-CA" sz="2800" dirty="0" smtClean="0"/>
              <a:t>Simplified user interface</a:t>
            </a:r>
          </a:p>
          <a:p>
            <a:pPr marL="0" indent="0">
              <a:buNone/>
            </a:pPr>
            <a:endParaRPr lang="en-CA" sz="2800" dirty="0"/>
          </a:p>
          <a:p>
            <a:pPr marL="0" indent="0">
              <a:buNone/>
            </a:pPr>
            <a:r>
              <a:rPr lang="en-CA" sz="2800" dirty="0"/>
              <a:t>Collaboration </a:t>
            </a:r>
            <a:r>
              <a:rPr lang="en-CA" sz="2800" dirty="0" smtClean="0"/>
              <a:t>with</a:t>
            </a:r>
            <a:br>
              <a:rPr lang="en-CA" sz="2800" dirty="0" smtClean="0"/>
            </a:br>
            <a:r>
              <a:rPr lang="en-CA" sz="2800" dirty="0" smtClean="0"/>
              <a:t>KGH, Kingston, ON</a:t>
            </a:r>
            <a:endParaRPr lang="en-CA" sz="2800" i="1" dirty="0"/>
          </a:p>
          <a:p>
            <a:pPr marL="0" indent="0">
              <a:buNone/>
            </a:pPr>
            <a:r>
              <a:rPr lang="en-CA" sz="2000" i="1" dirty="0"/>
              <a:t>Alexander et al., IC3DDose, 2014</a:t>
            </a:r>
          </a:p>
          <a:p>
            <a:pPr marL="0" indent="0">
              <a:buNone/>
            </a:pPr>
            <a:r>
              <a:rPr lang="en-CA" sz="2000" i="1" dirty="0"/>
              <a:t>Talk at World Congress: SP057.3</a:t>
            </a:r>
          </a:p>
          <a:p>
            <a:pPr marL="0" indent="0">
              <a:buNone/>
            </a:pPr>
            <a:endParaRPr lang="en-CA" sz="28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76200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8568" y="3200400"/>
            <a:ext cx="3203605" cy="2244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0" y="4122361"/>
            <a:ext cx="2895037" cy="2088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4845050"/>
            <a:ext cx="4267199" cy="12996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CA" sz="2000" i="1" dirty="0" smtClean="0"/>
          </a:p>
        </p:txBody>
      </p:sp>
    </p:spTree>
    <p:extLst>
      <p:ext uri="{BB962C8B-B14F-4D97-AF65-F5344CB8AC3E}">
        <p14:creationId xmlns:p14="http://schemas.microsoft.com/office/powerpoint/2010/main" val="208845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143" y="1056724"/>
            <a:ext cx="4344640" cy="3928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12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28600" y="47626"/>
            <a:ext cx="8686800" cy="9906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Extensions for 3D Slicer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434143" y="4771670"/>
            <a:ext cx="4328857" cy="31487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charset="0"/>
              <a:buNone/>
            </a:pPr>
            <a:r>
              <a:rPr lang="en-CA" sz="1600" dirty="0" err="1" smtClean="0"/>
              <a:t>SlicerRT</a:t>
            </a:r>
            <a:r>
              <a:rPr lang="en-CA" sz="1600" dirty="0" smtClean="0"/>
              <a:t> extension in the 3D Slicer app store (free)</a:t>
            </a:r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16405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Image result for window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7" t="20241" r="23159" b="18406"/>
          <a:stretch/>
        </p:blipFill>
        <p:spPr bwMode="auto">
          <a:xfrm>
            <a:off x="1845514" y="540943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berraf.info/assets/img/icons/linux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9" t="11228" r="21606" b="27102"/>
          <a:stretch/>
        </p:blipFill>
        <p:spPr bwMode="auto">
          <a:xfrm>
            <a:off x="6632247" y="5369226"/>
            <a:ext cx="742951" cy="7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qbittorrent.org/img/macos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973" y="5338698"/>
            <a:ext cx="832731" cy="83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417192" y="1143000"/>
            <a:ext cx="3773808" cy="370480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CA" sz="2800" dirty="0" smtClean="0"/>
              <a:t>Downloads</a:t>
            </a:r>
            <a:br>
              <a:rPr lang="en-CA" sz="2800" dirty="0" smtClean="0"/>
            </a:br>
            <a:r>
              <a:rPr lang="en-CA" sz="2800" dirty="0" smtClean="0"/>
              <a:t>(for version 4.4)</a:t>
            </a:r>
          </a:p>
          <a:p>
            <a:pPr>
              <a:spcAft>
                <a:spcPts val="600"/>
              </a:spcAft>
            </a:pPr>
            <a:r>
              <a:rPr lang="en-CA" sz="2800" dirty="0" smtClean="0"/>
              <a:t>3D Slicer: ~200,000</a:t>
            </a:r>
          </a:p>
          <a:p>
            <a:pPr>
              <a:spcAft>
                <a:spcPts val="600"/>
              </a:spcAft>
            </a:pPr>
            <a:r>
              <a:rPr lang="en-CA" sz="2800" dirty="0" smtClean="0"/>
              <a:t>SlicerRT: ~750</a:t>
            </a:r>
          </a:p>
          <a:p>
            <a:pPr>
              <a:spcAft>
                <a:spcPts val="600"/>
              </a:spcAft>
            </a:pPr>
            <a:r>
              <a:rPr lang="en-CA" sz="2800" dirty="0" smtClean="0"/>
              <a:t>Matlab Bridge: ~330</a:t>
            </a:r>
          </a:p>
          <a:p>
            <a:pPr>
              <a:spcAft>
                <a:spcPts val="600"/>
              </a:spcAft>
            </a:pPr>
            <a:r>
              <a:rPr lang="en-CA" sz="2800" dirty="0" smtClean="0"/>
              <a:t>All other extensions: less than 300</a:t>
            </a:r>
          </a:p>
          <a:p>
            <a:pPr>
              <a:spcAft>
                <a:spcPts val="600"/>
              </a:spcAft>
            </a:pPr>
            <a:endParaRPr lang="en-CA" sz="2800" dirty="0" smtClean="0"/>
          </a:p>
        </p:txBody>
      </p:sp>
    </p:spTree>
    <p:extLst>
      <p:ext uri="{BB962C8B-B14F-4D97-AF65-F5344CB8AC3E}">
        <p14:creationId xmlns:p14="http://schemas.microsoft.com/office/powerpoint/2010/main" val="13408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304800"/>
            <a:ext cx="8229600" cy="1676400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sz="5400" b="1" dirty="0" smtClean="0">
                <a:solidFill>
                  <a:schemeClr val="tx2"/>
                </a:solidFill>
              </a:rPr>
              <a:t>Thank you for your attention!</a:t>
            </a:r>
            <a:endParaRPr lang="en-CA" sz="5400" b="1" dirty="0">
              <a:solidFill>
                <a:schemeClr val="tx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3914" t="10783" r="8764" b="10781"/>
          <a:stretch/>
        </p:blipFill>
        <p:spPr>
          <a:xfrm>
            <a:off x="728442" y="4197157"/>
            <a:ext cx="27432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74" y="2819400"/>
            <a:ext cx="3163136" cy="80913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114800" y="2819400"/>
            <a:ext cx="4419600" cy="2728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 smtClean="0">
                <a:hlinkClick r:id="rId4"/>
              </a:rPr>
              <a:t>csaba.pinter@queensu.ca</a:t>
            </a:r>
            <a:endParaRPr lang="en-CA" sz="2800" dirty="0" smtClean="0"/>
          </a:p>
          <a:p>
            <a:endParaRPr lang="en-CA" sz="2800" dirty="0"/>
          </a:p>
          <a:p>
            <a:r>
              <a:rPr lang="en-CA" sz="2800" dirty="0">
                <a:hlinkClick r:id="rId5"/>
              </a:rPr>
              <a:t>http</a:t>
            </a:r>
            <a:r>
              <a:rPr lang="en-CA" sz="2800" dirty="0" smtClean="0">
                <a:hlinkClick r:id="rId5"/>
              </a:rPr>
              <a:t>://SlicerRT.org</a:t>
            </a:r>
            <a:endParaRPr lang="en-CA" sz="2800" dirty="0" smtClean="0"/>
          </a:p>
          <a:p>
            <a:endParaRPr lang="en-CA" sz="2800" dirty="0" smtClean="0"/>
          </a:p>
          <a:p>
            <a:r>
              <a:rPr lang="en-CA" sz="2800" dirty="0" smtClean="0"/>
              <a:t>Please join our weekly “SlicerRT clinic” meetings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316426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14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– Copyright © Queen’s University,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8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15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28600" y="47626"/>
            <a:ext cx="8686800" cy="9906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Appendix</a:t>
            </a:r>
            <a:endParaRPr lang="en-CA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39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16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24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SlicerRT core highlights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2906" y="990600"/>
            <a:ext cx="3480460" cy="288163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 smtClean="0"/>
              <a:t>Armed with the full power of 3D Slicer</a:t>
            </a:r>
          </a:p>
          <a:p>
            <a:r>
              <a:rPr lang="en-CA" sz="2400" dirty="0" smtClean="0"/>
              <a:t>DICOM-RT</a:t>
            </a:r>
          </a:p>
          <a:p>
            <a:r>
              <a:rPr lang="en-CA" sz="2400" dirty="0" smtClean="0"/>
              <a:t>Multi-fraction data handling</a:t>
            </a:r>
          </a:p>
          <a:p>
            <a:r>
              <a:rPr lang="en-CA" sz="2400" dirty="0" smtClean="0"/>
              <a:t>                     </a:t>
            </a:r>
            <a:br>
              <a:rPr lang="en-CA" sz="2400" dirty="0" smtClean="0"/>
            </a:br>
            <a:r>
              <a:rPr lang="en-CA" sz="2400" dirty="0" smtClean="0"/>
              <a:t>registration</a:t>
            </a:r>
          </a:p>
        </p:txBody>
      </p:sp>
      <p:pic>
        <p:nvPicPr>
          <p:cNvPr id="1026" name="Picture 2" descr="http://www.slicer.org/slicerWiki/images/9/9f/Grid3dVolum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40" y="4270437"/>
            <a:ext cx="1857375" cy="2200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480" y="1510707"/>
            <a:ext cx="2664086" cy="3967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6350000" y="5478088"/>
            <a:ext cx="2639045" cy="30426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 smtClean="0"/>
              <a:t>Load and visualize DICOM-RT</a:t>
            </a:r>
          </a:p>
        </p:txBody>
      </p:sp>
      <p:pic>
        <p:nvPicPr>
          <p:cNvPr id="18" name="Picture 2" descr="plastimatc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97" y="3132316"/>
            <a:ext cx="1503452" cy="26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76200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3803" y="4271112"/>
            <a:ext cx="2458702" cy="219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939343" y="6334760"/>
            <a:ext cx="2338357" cy="306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 smtClean="0"/>
              <a:t>Advanced visualizations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7360" y="948055"/>
            <a:ext cx="3200400" cy="2924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3466815" y="3713480"/>
            <a:ext cx="2292282" cy="30426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 smtClean="0"/>
              <a:t>Multi-fraction data view</a:t>
            </a:r>
          </a:p>
        </p:txBody>
      </p:sp>
    </p:spTree>
    <p:extLst>
      <p:ext uri="{BB962C8B-B14F-4D97-AF65-F5344CB8AC3E}">
        <p14:creationId xmlns:p14="http://schemas.microsoft.com/office/powerpoint/2010/main" val="270594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36"/>
    </mc:Choice>
    <mc:Fallback xmlns="">
      <p:transition spd="slow" advTm="16736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17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24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SlicerRT core highlights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33546" y="914400"/>
            <a:ext cx="3981254" cy="488569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200" dirty="0" smtClean="0"/>
              <a:t>Contour analysis</a:t>
            </a:r>
          </a:p>
          <a:p>
            <a:pPr lvl="1"/>
            <a:r>
              <a:rPr lang="en-CA" sz="1800" dirty="0" smtClean="0"/>
              <a:t>Multi-representation support</a:t>
            </a:r>
          </a:p>
          <a:p>
            <a:pPr lvl="1"/>
            <a:r>
              <a:rPr lang="en-CA" sz="1800" dirty="0" smtClean="0"/>
              <a:t>Morphological operators</a:t>
            </a:r>
          </a:p>
          <a:p>
            <a:pPr lvl="1"/>
            <a:r>
              <a:rPr lang="en-CA" sz="1800" dirty="0" smtClean="0"/>
              <a:t>Comparison methods</a:t>
            </a:r>
          </a:p>
          <a:p>
            <a:r>
              <a:rPr lang="en-CA" sz="2200" dirty="0" smtClean="0"/>
              <a:t>Dose analysis</a:t>
            </a:r>
          </a:p>
          <a:p>
            <a:pPr lvl="1"/>
            <a:r>
              <a:rPr lang="en-CA" sz="1800" dirty="0" smtClean="0"/>
              <a:t>DVH calculation, comparison</a:t>
            </a:r>
          </a:p>
          <a:p>
            <a:pPr lvl="1"/>
            <a:r>
              <a:rPr lang="en-CA" sz="1800" dirty="0" smtClean="0"/>
              <a:t>Gamma dose comparison</a:t>
            </a:r>
          </a:p>
          <a:p>
            <a:pPr lvl="1"/>
            <a:r>
              <a:rPr lang="en-CA" sz="1800" dirty="0" smtClean="0"/>
              <a:t>Dose accumulation</a:t>
            </a:r>
          </a:p>
          <a:p>
            <a:pPr lvl="1"/>
            <a:r>
              <a:rPr lang="en-CA" sz="1800" dirty="0" err="1" smtClean="0"/>
              <a:t>Isodose</a:t>
            </a:r>
            <a:r>
              <a:rPr lang="en-CA" sz="1800" dirty="0" smtClean="0"/>
              <a:t> surfaces</a:t>
            </a:r>
          </a:p>
          <a:p>
            <a:pPr lvl="1"/>
            <a:r>
              <a:rPr lang="en-CA" sz="1800" dirty="0"/>
              <a:t>External beam planning platform</a:t>
            </a:r>
          </a:p>
          <a:p>
            <a:pPr lvl="1"/>
            <a:endParaRPr lang="en-CA" sz="1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76200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638" y="4219739"/>
            <a:ext cx="4072362" cy="2389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5266102" y="6452202"/>
            <a:ext cx="2159434" cy="30426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 smtClean="0"/>
              <a:t>External beam planning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821" y="858519"/>
            <a:ext cx="2904979" cy="3200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4923941" y="3887866"/>
            <a:ext cx="2375377" cy="30426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 smtClean="0"/>
              <a:t>Contour representations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227" y="4526731"/>
            <a:ext cx="3719891" cy="2079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1033658" y="6417208"/>
            <a:ext cx="2181028" cy="30426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 smtClean="0"/>
              <a:t>Dose-volume histogram</a:t>
            </a:r>
          </a:p>
        </p:txBody>
      </p:sp>
    </p:spTree>
    <p:extLst>
      <p:ext uri="{BB962C8B-B14F-4D97-AF65-F5344CB8AC3E}">
        <p14:creationId xmlns:p14="http://schemas.microsoft.com/office/powerpoint/2010/main" val="407205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36"/>
    </mc:Choice>
    <mc:Fallback xmlns="">
      <p:transition spd="slow" advTm="16736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18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76200"/>
            <a:ext cx="9144000" cy="914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err="1" smtClean="0">
                <a:solidFill>
                  <a:schemeClr val="tx2"/>
                </a:solidFill>
              </a:rPr>
              <a:t>Matlab</a:t>
            </a:r>
            <a:r>
              <a:rPr lang="en-CA" b="1" dirty="0" smtClean="0">
                <a:solidFill>
                  <a:schemeClr val="tx2"/>
                </a:solidFill>
              </a:rPr>
              <a:t> bridge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200" y="13716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 smtClean="0"/>
              <a:t>Running </a:t>
            </a:r>
            <a:r>
              <a:rPr lang="en-CA" sz="2800" dirty="0" err="1" smtClean="0"/>
              <a:t>Matlab</a:t>
            </a:r>
            <a:r>
              <a:rPr lang="en-CA" sz="2800" dirty="0" smtClean="0"/>
              <a:t> functions directly from 3D Slicer</a:t>
            </a:r>
          </a:p>
          <a:p>
            <a:r>
              <a:rPr lang="en-US" sz="2800" dirty="0" smtClean="0"/>
              <a:t>Takes input </a:t>
            </a:r>
            <a:r>
              <a:rPr lang="en-US" sz="2800" dirty="0"/>
              <a:t>from the data loaded into </a:t>
            </a:r>
            <a:r>
              <a:rPr lang="en-US" sz="2800" dirty="0" smtClean="0"/>
              <a:t>Slicer</a:t>
            </a:r>
          </a:p>
          <a:p>
            <a:pPr lvl="1"/>
            <a:r>
              <a:rPr lang="en-US" sz="2400" dirty="0" smtClean="0"/>
              <a:t>Transfers and shows the </a:t>
            </a:r>
            <a:r>
              <a:rPr lang="en-US" sz="2400" dirty="0"/>
              <a:t>results </a:t>
            </a:r>
            <a:r>
              <a:rPr lang="en-US" sz="2400" dirty="0" smtClean="0"/>
              <a:t>in Slicer when MATLAB execution </a:t>
            </a:r>
            <a:r>
              <a:rPr lang="en-US" sz="2400" dirty="0"/>
              <a:t>is </a:t>
            </a:r>
            <a:r>
              <a:rPr lang="en-US" sz="2400" dirty="0" smtClean="0"/>
              <a:t>completed</a:t>
            </a:r>
          </a:p>
          <a:p>
            <a:r>
              <a:rPr lang="en-US" sz="2800" dirty="0" smtClean="0"/>
              <a:t>GUI is </a:t>
            </a:r>
            <a:r>
              <a:rPr lang="en-US" sz="2800" dirty="0"/>
              <a:t>generated automatically from a standard command-line interface definition XML </a:t>
            </a:r>
            <a:r>
              <a:rPr lang="en-US" sz="2800" dirty="0" smtClean="0"/>
              <a:t>file</a:t>
            </a:r>
          </a:p>
          <a:p>
            <a:pPr lvl="1"/>
            <a:r>
              <a:rPr lang="en-US" sz="2400" dirty="0" smtClean="0"/>
              <a:t>no GUI programming needed</a:t>
            </a:r>
          </a:p>
          <a:p>
            <a:r>
              <a:rPr lang="en-US" sz="2800" dirty="0"/>
              <a:t>No building of 3D Slicer or MEX files, etc. are needed</a:t>
            </a:r>
            <a:endParaRPr lang="en-CA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76200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084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19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76200"/>
            <a:ext cx="9144000" cy="914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Sequences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200" y="1371600"/>
            <a:ext cx="83058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 smtClean="0"/>
              <a:t>Create and visualize of higher-dimension data nodes</a:t>
            </a:r>
          </a:p>
          <a:p>
            <a:pPr lvl="1"/>
            <a:r>
              <a:rPr lang="en-CA" sz="2400" dirty="0" smtClean="0"/>
              <a:t>RT: Multi-fraction datasets, 4D CT</a:t>
            </a:r>
          </a:p>
          <a:p>
            <a:r>
              <a:rPr lang="en-CA" sz="2800" dirty="0" smtClean="0"/>
              <a:t>Sequence browser for selection and playback</a:t>
            </a:r>
          </a:p>
          <a:p>
            <a:r>
              <a:rPr lang="en-CA" sz="2800" dirty="0" smtClean="0"/>
              <a:t>Synchronized or real-time visualization</a:t>
            </a:r>
          </a:p>
          <a:p>
            <a:pPr lvl="1"/>
            <a:r>
              <a:rPr lang="en-CA" sz="2400" dirty="0" smtClean="0"/>
              <a:t>In 2D and/or 3D</a:t>
            </a:r>
          </a:p>
          <a:p>
            <a:r>
              <a:rPr lang="en-CA" sz="2800" dirty="0" smtClean="0"/>
              <a:t>Handling of whole</a:t>
            </a:r>
            <a:br>
              <a:rPr lang="en-CA" sz="2800" dirty="0" smtClean="0"/>
            </a:br>
            <a:r>
              <a:rPr lang="en-CA" sz="2800" dirty="0" smtClean="0"/>
              <a:t>fraction dataset in</a:t>
            </a:r>
            <a:br>
              <a:rPr lang="en-CA" sz="2800" dirty="0" smtClean="0"/>
            </a:br>
            <a:r>
              <a:rPr lang="en-CA" sz="2800" dirty="0" smtClean="0"/>
              <a:t>each sequence node</a:t>
            </a:r>
          </a:p>
          <a:p>
            <a:endParaRPr lang="en-CA" dirty="0" smtClean="0"/>
          </a:p>
          <a:p>
            <a:endParaRPr lang="en-CA" dirty="0"/>
          </a:p>
        </p:txBody>
      </p:sp>
      <p:pic>
        <p:nvPicPr>
          <p:cNvPr id="8" name="Picture 2" descr="Sequences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im.ezgif.com/tmp/ezgif-3404372955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514090"/>
            <a:ext cx="4505325" cy="267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5213903" y="6062243"/>
            <a:ext cx="3161628" cy="30426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 smtClean="0"/>
              <a:t>Playback of a 4D cardiac CT dataset</a:t>
            </a:r>
          </a:p>
        </p:txBody>
      </p:sp>
    </p:spTree>
    <p:extLst>
      <p:ext uri="{BB962C8B-B14F-4D97-AF65-F5344CB8AC3E}">
        <p14:creationId xmlns:p14="http://schemas.microsoft.com/office/powerpoint/2010/main" val="421480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1"/>
            <a:ext cx="8229600" cy="911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Bringing ideas and tools together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11860" y="6048573"/>
            <a:ext cx="15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CA" sz="1400" dirty="0" smtClean="0">
                <a:latin typeface="+mn-lt"/>
                <a:hlinkClick r:id="rId3"/>
              </a:rPr>
              <a:t>http://SlicerRT.org</a:t>
            </a:r>
            <a:r>
              <a:rPr lang="en-CA" sz="1400" dirty="0" smtClean="0">
                <a:latin typeface="+mn-lt"/>
              </a:rPr>
              <a:t> </a:t>
            </a:r>
            <a:endParaRPr lang="en-US" sz="1400" dirty="0"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11860" y="1371600"/>
            <a:ext cx="1415187" cy="670560"/>
          </a:xfrm>
          <a:prstGeom prst="rect">
            <a:avLst/>
          </a:prstGeom>
          <a:solidFill>
            <a:srgbClr val="F77547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Pinnacle³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19800" y="1371970"/>
            <a:ext cx="1317911" cy="6705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Eclipse™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827895" y="1371970"/>
            <a:ext cx="818319" cy="6705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XiO</a:t>
            </a:r>
            <a:r>
              <a:rPr lang="en-US" sz="2400" dirty="0"/>
              <a:t>®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701207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3305" y="4495800"/>
            <a:ext cx="1020495" cy="102049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Flowchart: Magnetic Disk 55"/>
          <p:cNvSpPr/>
          <p:nvPr/>
        </p:nvSpPr>
        <p:spPr>
          <a:xfrm>
            <a:off x="3079905" y="4618266"/>
            <a:ext cx="1386000" cy="673200"/>
          </a:xfrm>
          <a:prstGeom prst="flowChartMagneticDisk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DICOM-RT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990600" y="938606"/>
            <a:ext cx="7162800" cy="1397476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Content Placeholder 2"/>
          <p:cNvSpPr txBox="1">
            <a:spLocks/>
          </p:cNvSpPr>
          <p:nvPr/>
        </p:nvSpPr>
        <p:spPr bwMode="auto">
          <a:xfrm>
            <a:off x="2286000" y="933254"/>
            <a:ext cx="4236462" cy="358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eaLnBrk="1" fontAlgn="auto" hangingPunct="1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solidFill>
                  <a:schemeClr val="tx1"/>
                </a:solidFill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z="2200" b="1" dirty="0" smtClean="0">
                <a:latin typeface="+mn-lt"/>
              </a:rPr>
              <a:t>Routine</a:t>
            </a:r>
          </a:p>
        </p:txBody>
      </p:sp>
      <p:pic>
        <p:nvPicPr>
          <p:cNvPr id="1028" name="Picture 4" descr="CERR_logo.jpg (244×64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947" y="4818940"/>
            <a:ext cx="1234800" cy="323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plastimatch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869005"/>
            <a:ext cx="1605159" cy="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ounded Rectangle 74"/>
          <p:cNvSpPr/>
          <p:nvPr/>
        </p:nvSpPr>
        <p:spPr>
          <a:xfrm>
            <a:off x="987168" y="4389705"/>
            <a:ext cx="7162800" cy="139680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Content Placeholder 2"/>
          <p:cNvSpPr txBox="1">
            <a:spLocks/>
          </p:cNvSpPr>
          <p:nvPr/>
        </p:nvSpPr>
        <p:spPr bwMode="auto">
          <a:xfrm>
            <a:off x="3562816" y="5367801"/>
            <a:ext cx="1682830" cy="34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eaLnBrk="1" fontAlgn="auto" hangingPunct="1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solidFill>
                  <a:schemeClr val="tx1"/>
                </a:solidFill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z="2200" b="1" dirty="0" smtClean="0">
                <a:latin typeface="+mn-lt"/>
              </a:rPr>
              <a:t>Research</a:t>
            </a:r>
          </a:p>
        </p:txBody>
      </p:sp>
      <p:cxnSp>
        <p:nvCxnSpPr>
          <p:cNvPr id="33" name="Straight Arrow Connector 32"/>
          <p:cNvCxnSpPr>
            <a:stCxn id="29" idx="0"/>
            <a:endCxn id="11" idx="2"/>
          </p:cNvCxnSpPr>
          <p:nvPr/>
        </p:nvCxnSpPr>
        <p:spPr>
          <a:xfrm flipH="1" flipV="1">
            <a:off x="4419454" y="2042160"/>
            <a:ext cx="7946" cy="6590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12" idx="2"/>
          </p:cNvCxnSpPr>
          <p:nvPr/>
        </p:nvCxnSpPr>
        <p:spPr>
          <a:xfrm flipV="1">
            <a:off x="4953000" y="2042530"/>
            <a:ext cx="1725756" cy="70125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23" idx="2"/>
          </p:cNvCxnSpPr>
          <p:nvPr/>
        </p:nvCxnSpPr>
        <p:spPr>
          <a:xfrm flipH="1" flipV="1">
            <a:off x="2237055" y="2042530"/>
            <a:ext cx="1616521" cy="70125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4992007" y="3870676"/>
            <a:ext cx="1942193" cy="77752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028" idx="0"/>
          </p:cNvCxnSpPr>
          <p:nvPr/>
        </p:nvCxnSpPr>
        <p:spPr>
          <a:xfrm flipH="1" flipV="1">
            <a:off x="4632167" y="3928201"/>
            <a:ext cx="906180" cy="89073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56" idx="1"/>
          </p:cNvCxnSpPr>
          <p:nvPr/>
        </p:nvCxnSpPr>
        <p:spPr>
          <a:xfrm flipH="1">
            <a:off x="3772905" y="3928201"/>
            <a:ext cx="333160" cy="69006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2214784" y="3870676"/>
            <a:ext cx="1638792" cy="90757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ontent Placeholder 2"/>
          <p:cNvSpPr txBox="1">
            <a:spLocks/>
          </p:cNvSpPr>
          <p:nvPr/>
        </p:nvSpPr>
        <p:spPr bwMode="auto">
          <a:xfrm>
            <a:off x="1066800" y="2876529"/>
            <a:ext cx="2750064" cy="1059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2200" dirty="0" smtClean="0"/>
              <a:t>Data transfer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2200" dirty="0" smtClean="0"/>
              <a:t>Conversions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2200" dirty="0"/>
              <a:t>2D/3D visualization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CA" sz="2200" dirty="0" smtClean="0"/>
          </a:p>
        </p:txBody>
      </p:sp>
      <p:sp>
        <p:nvSpPr>
          <p:cNvPr id="30" name="Content Placeholder 2"/>
          <p:cNvSpPr txBox="1">
            <a:spLocks/>
          </p:cNvSpPr>
          <p:nvPr/>
        </p:nvSpPr>
        <p:spPr bwMode="auto">
          <a:xfrm>
            <a:off x="5334001" y="2877179"/>
            <a:ext cx="3657600" cy="1299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2200" dirty="0" smtClean="0">
                <a:solidFill>
                  <a:schemeClr val="tx1"/>
                </a:solidFill>
              </a:rPr>
              <a:t>Dose analysis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2200" dirty="0" smtClean="0">
                <a:solidFill>
                  <a:schemeClr val="tx1"/>
                </a:solidFill>
              </a:rPr>
              <a:t>Contour analysis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2200" dirty="0" smtClean="0">
                <a:solidFill>
                  <a:schemeClr val="tx1"/>
                </a:solidFill>
              </a:rPr>
              <a:t>Segmentation, Registration</a:t>
            </a:r>
            <a:endParaRPr lang="en-CA" sz="2200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40558" y="1570283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>
                <a:latin typeface="+mn-lt"/>
              </a:rPr>
              <a:t>...</a:t>
            </a:r>
            <a:endParaRPr lang="en-CA" sz="2400" dirty="0">
              <a:latin typeface="+mn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677346" y="4778247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>
                <a:latin typeface="+mn-lt"/>
              </a:rPr>
              <a:t>...</a:t>
            </a:r>
            <a:endParaRPr lang="en-CA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8558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93"/>
    </mc:Choice>
    <mc:Fallback xmlns="">
      <p:transition spd="slow" advTm="32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6" grpId="0" animBg="1"/>
      <p:bldP spid="75" grpId="0" animBg="1"/>
      <p:bldP spid="76" grpId="0"/>
      <p:bldP spid="77" grpId="0"/>
      <p:bldP spid="30" grpId="0"/>
      <p:bldP spid="4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632189" y="3706314"/>
            <a:ext cx="3171096" cy="2450948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>
            <a:glow rad="139700">
              <a:schemeClr val="tx2">
                <a:lumMod val="60000"/>
                <a:lumOff val="40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533400" y="1132839"/>
            <a:ext cx="3419474" cy="3271520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>
            <a:glow rad="139700">
              <a:schemeClr val="tx2">
                <a:lumMod val="60000"/>
                <a:lumOff val="40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20</a:t>
            </a:fld>
            <a:r>
              <a:rPr lang="en-US" dirty="0" smtClean="0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332518" y="1"/>
            <a:ext cx="8478965" cy="1046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Radiation therapy challenges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167867" y="1087120"/>
            <a:ext cx="2228850" cy="38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eaLnBrk="1" fontAlgn="auto" hangingPunct="1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solidFill>
                  <a:schemeClr val="tx1"/>
                </a:solidFill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z="2200" b="1" dirty="0" smtClean="0">
                <a:latin typeface="+mn-lt"/>
              </a:rPr>
              <a:t>Research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H="1" flipV="1">
            <a:off x="1042781" y="1502349"/>
            <a:ext cx="2400711" cy="105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1142467" y="5736287"/>
            <a:ext cx="2228850" cy="38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eaLnBrk="1" fontAlgn="auto" hangingPunct="1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solidFill>
                  <a:schemeClr val="tx1"/>
                </a:solidFill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z="2200" b="1" dirty="0" smtClean="0">
                <a:latin typeface="+mn-lt"/>
              </a:rPr>
              <a:t>Routine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 flipV="1">
            <a:off x="933374" y="5745480"/>
            <a:ext cx="2548404" cy="105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1380452" y="3887167"/>
            <a:ext cx="1674569" cy="38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 smtClean="0"/>
              <a:t>Adaptive RT</a:t>
            </a:r>
            <a:endParaRPr lang="en-CA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611265" y="4603447"/>
            <a:ext cx="1522335" cy="533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 smtClean="0"/>
              <a:t>Image-guided RT</a:t>
            </a:r>
            <a:endParaRPr lang="en-CA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2059232" y="4940601"/>
            <a:ext cx="1674568" cy="54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1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Treatment</a:t>
            </a:r>
            <a:br>
              <a:rPr lang="en-CA" dirty="0"/>
            </a:br>
            <a:r>
              <a:rPr lang="en-CA" dirty="0"/>
              <a:t>planning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1447800" y="1652119"/>
            <a:ext cx="2026228" cy="38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3D Dosimetry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1687339" y="2883201"/>
            <a:ext cx="2427461" cy="54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1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Novel radiation </a:t>
            </a:r>
            <a:r>
              <a:rPr lang="en-CA" dirty="0" smtClean="0"/>
              <a:t>protocols</a:t>
            </a:r>
            <a:endParaRPr lang="en-CA" dirty="0"/>
          </a:p>
        </p:txBody>
      </p:sp>
      <p:sp>
        <p:nvSpPr>
          <p:cNvPr id="22" name="Oval 21"/>
          <p:cNvSpPr/>
          <p:nvPr/>
        </p:nvSpPr>
        <p:spPr>
          <a:xfrm>
            <a:off x="4925379" y="1440187"/>
            <a:ext cx="3761421" cy="4351013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>
            <a:glow rad="139700">
              <a:schemeClr val="tx2">
                <a:lumMod val="60000"/>
                <a:lumOff val="40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5685790" y="1595120"/>
            <a:ext cx="2228850" cy="618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eaLnBrk="1" fontAlgn="auto" hangingPunct="1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solidFill>
                  <a:schemeClr val="tx1"/>
                </a:solidFill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ts val="2000"/>
              </a:lnSpc>
            </a:pPr>
            <a:r>
              <a:rPr lang="en-CA" sz="2200" b="1" dirty="0" smtClean="0">
                <a:latin typeface="+mn-lt"/>
              </a:rPr>
              <a:t>Computational methods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H="1" flipV="1">
            <a:off x="5287944" y="2199276"/>
            <a:ext cx="3022810" cy="105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/>
          <p:cNvSpPr txBox="1">
            <a:spLocks/>
          </p:cNvSpPr>
          <p:nvPr/>
        </p:nvSpPr>
        <p:spPr bwMode="auto">
          <a:xfrm>
            <a:off x="4986339" y="2314393"/>
            <a:ext cx="2206783" cy="54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1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Image registration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 bwMode="auto">
          <a:xfrm>
            <a:off x="6326108" y="4191000"/>
            <a:ext cx="2206783" cy="54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1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Image segmentation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 bwMode="auto">
          <a:xfrm>
            <a:off x="5506614" y="5047828"/>
            <a:ext cx="2643769" cy="54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1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Fractionation data management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 bwMode="auto">
          <a:xfrm>
            <a:off x="6480017" y="2984621"/>
            <a:ext cx="2206783" cy="54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1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Image/contour comparisons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 bwMode="auto">
          <a:xfrm>
            <a:off x="4777104" y="3697513"/>
            <a:ext cx="2206783" cy="54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1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Outcome prediction</a:t>
            </a:r>
          </a:p>
        </p:txBody>
      </p:sp>
      <p:sp>
        <p:nvSpPr>
          <p:cNvPr id="31" name="Content Placeholder 2"/>
          <p:cNvSpPr txBox="1">
            <a:spLocks/>
          </p:cNvSpPr>
          <p:nvPr/>
        </p:nvSpPr>
        <p:spPr bwMode="auto">
          <a:xfrm>
            <a:off x="609600" y="2197401"/>
            <a:ext cx="1823787" cy="54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eaLnBrk="1" fontAlgn="auto" hangingPunct="1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solidFill>
                  <a:schemeClr val="tx1"/>
                </a:solidFill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ts val="2100"/>
              </a:lnSpc>
            </a:pPr>
            <a:r>
              <a:rPr lang="en-CA" dirty="0" smtClean="0">
                <a:latin typeface="+mn-lt"/>
              </a:rPr>
              <a:t>Knowledge-based RT</a:t>
            </a:r>
            <a:endParaRPr lang="en-CA" dirty="0">
              <a:latin typeface="+mn-lt"/>
            </a:endParaRPr>
          </a:p>
        </p:txBody>
      </p:sp>
      <p:sp>
        <p:nvSpPr>
          <p:cNvPr id="33" name="Left-Right Arrow 32"/>
          <p:cNvSpPr/>
          <p:nvPr/>
        </p:nvSpPr>
        <p:spPr>
          <a:xfrm>
            <a:off x="3886200" y="3631389"/>
            <a:ext cx="830649" cy="331011"/>
          </a:xfrm>
          <a:prstGeom prst="left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TextBox 33"/>
          <p:cNvSpPr txBox="1"/>
          <p:nvPr/>
        </p:nvSpPr>
        <p:spPr>
          <a:xfrm>
            <a:off x="4114800" y="3124200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?</a:t>
            </a:r>
            <a:endParaRPr lang="en-CA" sz="36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2899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4198050" y="762000"/>
            <a:ext cx="4717349" cy="4310017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>
            <a:glow rad="139700">
              <a:schemeClr val="tx2">
                <a:lumMod val="60000"/>
                <a:lumOff val="40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21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161926" y="762000"/>
            <a:ext cx="4301976" cy="4310017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>
            <a:glow rad="139700">
              <a:schemeClr val="tx2">
                <a:lumMod val="60000"/>
                <a:lumOff val="40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2158044" y="2819400"/>
            <a:ext cx="4301976" cy="3624217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>
            <a:glow rad="139700">
              <a:schemeClr val="tx2">
                <a:lumMod val="60000"/>
                <a:lumOff val="40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457200" y="-38100"/>
            <a:ext cx="8229600" cy="838200"/>
          </a:xfrm>
        </p:spPr>
        <p:txBody>
          <a:bodyPr/>
          <a:lstStyle/>
          <a:p>
            <a:r>
              <a:rPr lang="en-CA" b="1" dirty="0" smtClean="0">
                <a:solidFill>
                  <a:schemeClr val="tx2"/>
                </a:solidFill>
              </a:rPr>
              <a:t>Translational research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406307" y="1065920"/>
            <a:ext cx="3752621" cy="75129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 algn="ctr" eaLnBrk="1" fontAlgn="auto" hangingPunct="1">
              <a:spcAft>
                <a:spcPts val="0"/>
              </a:spcAft>
              <a:buNone/>
            </a:pPr>
            <a:r>
              <a:rPr lang="en-CA" sz="2200" b="1" dirty="0" smtClean="0">
                <a:solidFill>
                  <a:schemeClr val="tx1"/>
                </a:solidFill>
              </a:rPr>
              <a:t>Commercial treatment planning systems (TPS)</a:t>
            </a:r>
            <a:endParaRPr lang="en-CA" sz="2200" b="1" dirty="0">
              <a:solidFill>
                <a:schemeClr val="tx1"/>
              </a:solidFill>
            </a:endParaRPr>
          </a:p>
        </p:txBody>
      </p:sp>
      <p:sp>
        <p:nvSpPr>
          <p:cNvPr id="37" name="Content Placeholder 2"/>
          <p:cNvSpPr txBox="1">
            <a:spLocks/>
          </p:cNvSpPr>
          <p:nvPr/>
        </p:nvSpPr>
        <p:spPr bwMode="auto">
          <a:xfrm>
            <a:off x="4509655" y="1048413"/>
            <a:ext cx="3948545" cy="760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eaLnBrk="1" fontAlgn="auto" hangingPunct="1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solidFill>
                  <a:schemeClr val="tx1"/>
                </a:solidFill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z="2200" b="1" dirty="0">
                <a:latin typeface="+mn-lt"/>
              </a:rPr>
              <a:t>Existing research tools</a:t>
            </a:r>
            <a:br>
              <a:rPr lang="en-CA" sz="2200" b="1" dirty="0">
                <a:latin typeface="+mn-lt"/>
              </a:rPr>
            </a:br>
            <a:r>
              <a:rPr lang="en-CA" sz="2200" b="1" dirty="0" smtClean="0">
                <a:latin typeface="+mn-lt"/>
              </a:rPr>
              <a:t>CERR</a:t>
            </a:r>
            <a:r>
              <a:rPr lang="en-CA" sz="2200" b="1" dirty="0">
                <a:latin typeface="+mn-lt"/>
              </a:rPr>
              <a:t>, PLUNC, </a:t>
            </a:r>
            <a:r>
              <a:rPr lang="en-CA" sz="2200" b="1" dirty="0" err="1">
                <a:latin typeface="+mn-lt"/>
              </a:rPr>
              <a:t>dicompyler</a:t>
            </a:r>
            <a:r>
              <a:rPr lang="en-CA" sz="2200" b="1" dirty="0">
                <a:latin typeface="+mn-lt"/>
              </a:rPr>
              <a:t>, etc</a:t>
            </a:r>
            <a:r>
              <a:rPr lang="en-CA" sz="2200" b="1" dirty="0" smtClean="0">
                <a:latin typeface="+mn-lt"/>
              </a:rPr>
              <a:t>.</a:t>
            </a:r>
            <a:endParaRPr lang="en-CA" sz="2200" b="1" dirty="0">
              <a:latin typeface="+mn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4400" y="2002999"/>
            <a:ext cx="1320041" cy="359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ts val="2000"/>
              </a:lnSpc>
              <a:defRPr sz="2200" b="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en-CA" dirty="0"/>
              <a:t>Expensive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81039" y="4226850"/>
            <a:ext cx="947696" cy="359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ts val="2000"/>
              </a:lnSpc>
              <a:defRPr sz="2200" b="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en-CA" dirty="0"/>
              <a:t>Closed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98673" y="2660919"/>
            <a:ext cx="2312428" cy="638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ts val="2000"/>
              </a:lnSpc>
              <a:defRPr sz="2200" b="0">
                <a:solidFill>
                  <a:srgbClr val="C00000"/>
                </a:solidFill>
                <a:latin typeface="+mn-lt"/>
              </a:defRPr>
            </a:lvl1pPr>
          </a:lstStyle>
          <a:p>
            <a:pPr>
              <a:lnSpc>
                <a:spcPts val="2100"/>
              </a:lnSpc>
            </a:pPr>
            <a:r>
              <a:rPr lang="en-CA" dirty="0"/>
              <a:t>Cover only routine</a:t>
            </a:r>
            <a:br>
              <a:rPr lang="en-CA" dirty="0"/>
            </a:br>
            <a:r>
              <a:rPr lang="en-CA" dirty="0"/>
              <a:t>clinical procedures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321560" y="4460240"/>
            <a:ext cx="8929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200">
                <a:solidFill>
                  <a:srgbClr val="00823B"/>
                </a:solidFill>
                <a:latin typeface="+mj-lt"/>
              </a:defRPr>
            </a:lvl1pPr>
          </a:lstStyle>
          <a:p>
            <a:r>
              <a:rPr lang="en-CA" dirty="0">
                <a:solidFill>
                  <a:srgbClr val="007033"/>
                </a:solidFill>
              </a:rPr>
              <a:t>Stable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545961" y="4417755"/>
            <a:ext cx="1199174" cy="359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ts val="2000"/>
              </a:lnSpc>
              <a:defRPr sz="2200" b="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en-CA" dirty="0"/>
              <a:t>Unstable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400828" y="3912513"/>
            <a:ext cx="16786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200">
                <a:solidFill>
                  <a:srgbClr val="00823B"/>
                </a:solidFill>
                <a:latin typeface="+mj-lt"/>
              </a:defRPr>
            </a:lvl1pPr>
          </a:lstStyle>
          <a:p>
            <a:r>
              <a:rPr lang="en-CA" dirty="0">
                <a:solidFill>
                  <a:srgbClr val="007033"/>
                </a:solidFill>
              </a:rPr>
              <a:t>User-friendly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91298" y="3555567"/>
            <a:ext cx="1842107" cy="359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ts val="2000"/>
              </a:lnSpc>
              <a:defRPr sz="2200" b="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en-CA" dirty="0"/>
              <a:t>Not extensible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634737" y="2096954"/>
            <a:ext cx="1501245" cy="359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ts val="2000"/>
              </a:lnSpc>
              <a:defRPr sz="2200" b="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en-CA" dirty="0"/>
              <a:t>Not flexible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155312" y="3145999"/>
            <a:ext cx="2537939" cy="359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ts val="2000"/>
              </a:lnSpc>
              <a:defRPr sz="2200" b="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en-CA" dirty="0"/>
              <a:t>Poor documentation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331251" y="3658315"/>
            <a:ext cx="2435474" cy="638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ts val="2100"/>
              </a:lnSpc>
              <a:defRPr sz="2200" b="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en-CA" dirty="0"/>
              <a:t>Large, non-modular</a:t>
            </a:r>
            <a:br>
              <a:rPr lang="en-CA" dirty="0"/>
            </a:br>
            <a:r>
              <a:rPr lang="en-CA" dirty="0"/>
              <a:t>code base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525970" y="2257505"/>
            <a:ext cx="2513252" cy="638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ts val="2100"/>
              </a:lnSpc>
              <a:defRPr sz="2200" b="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en-CA" dirty="0"/>
              <a:t>Insufficient user and</a:t>
            </a:r>
            <a:br>
              <a:rPr lang="en-CA" dirty="0"/>
            </a:br>
            <a:r>
              <a:rPr lang="en-CA" dirty="0"/>
              <a:t>developer support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692127" y="1830010"/>
            <a:ext cx="1667829" cy="359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ts val="2000"/>
              </a:lnSpc>
              <a:defRPr sz="2200" b="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en-CA" dirty="0"/>
              <a:t>Inconvenient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2590800" y="3190240"/>
            <a:ext cx="1639359" cy="638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200">
                <a:solidFill>
                  <a:srgbClr val="00823B"/>
                </a:solidFill>
                <a:latin typeface="+mj-lt"/>
              </a:defRPr>
            </a:lvl1pPr>
          </a:lstStyle>
          <a:p>
            <a:pPr algn="ctr">
              <a:lnSpc>
                <a:spcPts val="2100"/>
              </a:lnSpc>
            </a:pPr>
            <a:r>
              <a:rPr lang="en-CA" dirty="0">
                <a:solidFill>
                  <a:srgbClr val="007033"/>
                </a:solidFill>
              </a:rPr>
              <a:t>Well</a:t>
            </a:r>
            <a:br>
              <a:rPr lang="en-CA" dirty="0">
                <a:solidFill>
                  <a:srgbClr val="007033"/>
                </a:solidFill>
              </a:rPr>
            </a:br>
            <a:r>
              <a:rPr lang="en-CA" dirty="0">
                <a:solidFill>
                  <a:srgbClr val="007033"/>
                </a:solidFill>
              </a:rPr>
              <a:t>documented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116144" y="1915875"/>
            <a:ext cx="1423275" cy="638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ts val="2100"/>
              </a:lnSpc>
              <a:defRPr sz="2200" b="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en-CA" dirty="0"/>
              <a:t>Limited</a:t>
            </a:r>
            <a:br>
              <a:rPr lang="en-CA" dirty="0"/>
            </a:br>
            <a:r>
              <a:rPr lang="en-CA" dirty="0"/>
              <a:t>feature set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270594" y="4369713"/>
            <a:ext cx="10540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200">
                <a:solidFill>
                  <a:srgbClr val="00823B"/>
                </a:solidFill>
                <a:latin typeface="+mj-lt"/>
              </a:defRPr>
            </a:lvl1pPr>
          </a:lstStyle>
          <a:p>
            <a:r>
              <a:rPr lang="en-CA" dirty="0">
                <a:solidFill>
                  <a:srgbClr val="007033"/>
                </a:solidFill>
              </a:rPr>
              <a:t>Flexible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743322" y="3760113"/>
            <a:ext cx="13526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200">
                <a:solidFill>
                  <a:srgbClr val="00823B"/>
                </a:solidFill>
                <a:latin typeface="+mj-lt"/>
              </a:defRPr>
            </a:lvl1pPr>
          </a:lstStyle>
          <a:p>
            <a:r>
              <a:rPr lang="en-CA" dirty="0">
                <a:solidFill>
                  <a:srgbClr val="007033"/>
                </a:solidFill>
              </a:rPr>
              <a:t>Extensible</a:t>
            </a:r>
          </a:p>
        </p:txBody>
      </p:sp>
      <p:cxnSp>
        <p:nvCxnSpPr>
          <p:cNvPr id="54" name="Straight Connector 53"/>
          <p:cNvCxnSpPr/>
          <p:nvPr/>
        </p:nvCxnSpPr>
        <p:spPr>
          <a:xfrm flipH="1" flipV="1">
            <a:off x="452656" y="1787104"/>
            <a:ext cx="3731118" cy="10524"/>
          </a:xfrm>
          <a:prstGeom prst="line">
            <a:avLst/>
          </a:prstGeom>
          <a:ln w="19050"/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4467539" y="1795730"/>
            <a:ext cx="4145272" cy="105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ontent Placeholder 2"/>
          <p:cNvSpPr txBox="1">
            <a:spLocks/>
          </p:cNvSpPr>
          <p:nvPr/>
        </p:nvSpPr>
        <p:spPr bwMode="auto">
          <a:xfrm>
            <a:off x="3502983" y="6019800"/>
            <a:ext cx="1674568" cy="38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eaLnBrk="1" fontAlgn="auto" hangingPunct="1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solidFill>
                  <a:schemeClr val="tx1"/>
                </a:solidFill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z="2200" b="1" dirty="0" smtClean="0">
                <a:latin typeface="+mn-lt"/>
              </a:rPr>
              <a:t>SlicerRT</a:t>
            </a:r>
            <a:endParaRPr lang="en-CA" sz="2200" b="1" dirty="0">
              <a:latin typeface="+mn-lt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 flipH="1" flipV="1">
            <a:off x="2863696" y="6026528"/>
            <a:ext cx="2888185" cy="105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535204" y="4750713"/>
            <a:ext cx="16553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200">
                <a:solidFill>
                  <a:srgbClr val="00823B"/>
                </a:solidFill>
                <a:latin typeface="+mj-lt"/>
              </a:defRPr>
            </a:lvl1pPr>
          </a:lstStyle>
          <a:p>
            <a:r>
              <a:rPr lang="en-CA" dirty="0">
                <a:solidFill>
                  <a:srgbClr val="007033"/>
                </a:solidFill>
              </a:rPr>
              <a:t>Open-source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030748" y="5314890"/>
            <a:ext cx="27896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200" dirty="0" smtClean="0">
                <a:solidFill>
                  <a:srgbClr val="007033"/>
                </a:solidFill>
                <a:latin typeface="+mj-lt"/>
              </a:rPr>
              <a:t>Platform-independent</a:t>
            </a:r>
            <a:endParaRPr lang="en-CA" sz="2200" dirty="0">
              <a:solidFill>
                <a:srgbClr val="007033"/>
              </a:solidFill>
              <a:latin typeface="+mj-l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098337" y="2590065"/>
            <a:ext cx="1810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200" dirty="0" smtClean="0">
                <a:latin typeface="+mn-lt"/>
              </a:rPr>
              <a:t>Open-source?</a:t>
            </a:r>
            <a:endParaRPr lang="en-CA" sz="2200" dirty="0">
              <a:latin typeface="+mn-lt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643298" y="3200400"/>
            <a:ext cx="6907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200">
                <a:solidFill>
                  <a:srgbClr val="00823B"/>
                </a:solidFill>
                <a:latin typeface="+mj-lt"/>
              </a:defRPr>
            </a:lvl1pPr>
          </a:lstStyle>
          <a:p>
            <a:r>
              <a:rPr lang="en-CA" dirty="0">
                <a:solidFill>
                  <a:srgbClr val="007033"/>
                </a:solidFill>
              </a:rPr>
              <a:t>Free</a:t>
            </a:r>
          </a:p>
        </p:txBody>
      </p:sp>
    </p:spTree>
    <p:extLst>
      <p:ext uri="{BB962C8B-B14F-4D97-AF65-F5344CB8AC3E}">
        <p14:creationId xmlns:p14="http://schemas.microsoft.com/office/powerpoint/2010/main" val="229543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00"/>
    </mc:Choice>
    <mc:Fallback xmlns="">
      <p:transition spd="slow" advTm="245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89" y="4238566"/>
            <a:ext cx="6870023" cy="1809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0"/>
            <a:ext cx="8229600" cy="1066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Development principles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81000" y="876261"/>
            <a:ext cx="8570506" cy="340036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smtClean="0"/>
              <a:t>Based on consensus discussions with RT researchers</a:t>
            </a:r>
            <a:endParaRPr lang="en-US" sz="2600" dirty="0"/>
          </a:p>
          <a:p>
            <a:r>
              <a:rPr lang="en-US" sz="2600" dirty="0" smtClean="0"/>
              <a:t>Cover most common RT research workflows</a:t>
            </a:r>
          </a:p>
          <a:p>
            <a:r>
              <a:rPr lang="en-CA" sz="2600" dirty="0"/>
              <a:t>Leverage existing </a:t>
            </a:r>
            <a:r>
              <a:rPr lang="en-CA" sz="2600" dirty="0" smtClean="0"/>
              <a:t>tools: 3D Slicer, Plastimatch</a:t>
            </a:r>
            <a:endParaRPr lang="en-US" sz="2600" baseline="30000" dirty="0"/>
          </a:p>
          <a:p>
            <a:r>
              <a:rPr lang="en-US" sz="2600" dirty="0" smtClean="0"/>
              <a:t>Free, open-source license (BSD)</a:t>
            </a:r>
          </a:p>
          <a:p>
            <a:pPr lvl="1"/>
            <a:r>
              <a:rPr lang="en-US" sz="2200" dirty="0" smtClean="0"/>
              <a:t>Open to integrate algorithms</a:t>
            </a:r>
          </a:p>
          <a:p>
            <a:pPr lvl="1"/>
            <a:r>
              <a:rPr lang="en-US" sz="2200" dirty="0"/>
              <a:t>C</a:t>
            </a:r>
            <a:r>
              <a:rPr lang="en-US" sz="2200" dirty="0" smtClean="0"/>
              <a:t>ontribute back to community</a:t>
            </a:r>
          </a:p>
          <a:p>
            <a:r>
              <a:rPr lang="en-CA" sz="2600" dirty="0" smtClean="0"/>
              <a:t>High quality software, developed using industrial standards</a:t>
            </a:r>
          </a:p>
          <a:p>
            <a:endParaRPr lang="en-CA" sz="26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7212206" y="2971329"/>
            <a:ext cx="1757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</a:t>
            </a:r>
            <a:r>
              <a:rPr lang="en-US" sz="1200" dirty="0"/>
              <a:t>. C. Sharp </a:t>
            </a:r>
            <a:r>
              <a:rPr lang="en-US" sz="1200" i="1" dirty="0"/>
              <a:t>et al</a:t>
            </a:r>
            <a:r>
              <a:rPr lang="en-US" sz="1200" i="1" dirty="0" smtClean="0"/>
              <a:t>.</a:t>
            </a:r>
            <a:r>
              <a:rPr lang="en-US" sz="1200" dirty="0" smtClean="0"/>
              <a:t> 2010</a:t>
            </a:r>
            <a:endParaRPr lang="en-US" sz="1200" dirty="0"/>
          </a:p>
        </p:txBody>
      </p:sp>
      <p:pic>
        <p:nvPicPr>
          <p:cNvPr id="11" name="Picture 2" descr="plastimatc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911" y="2690314"/>
            <a:ext cx="1653797" cy="29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3DSlicer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1" b="11504"/>
          <a:stretch/>
        </p:blipFill>
        <p:spPr bwMode="auto">
          <a:xfrm>
            <a:off x="7010400" y="1334245"/>
            <a:ext cx="1887682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249914" y="2219580"/>
            <a:ext cx="1648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 smtClean="0"/>
              <a:t>S</a:t>
            </a:r>
            <a:r>
              <a:rPr lang="en-US" sz="1200" dirty="0"/>
              <a:t>. </a:t>
            </a:r>
            <a:r>
              <a:rPr lang="en-US" sz="1200" dirty="0" smtClean="0"/>
              <a:t>Pieper </a:t>
            </a:r>
            <a:r>
              <a:rPr lang="en-US" sz="1200" i="1" dirty="0" smtClean="0"/>
              <a:t>et al.</a:t>
            </a:r>
            <a:r>
              <a:rPr lang="en-US" sz="1200" dirty="0" smtClean="0"/>
              <a:t> 2004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1906677" y="5944133"/>
            <a:ext cx="5374062" cy="30426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 smtClean="0"/>
              <a:t>SlicerRT dashboard, performing automatic testing every night</a:t>
            </a:r>
          </a:p>
        </p:txBody>
      </p:sp>
    </p:spTree>
    <p:extLst>
      <p:ext uri="{BB962C8B-B14F-4D97-AF65-F5344CB8AC3E}">
        <p14:creationId xmlns:p14="http://schemas.microsoft.com/office/powerpoint/2010/main" val="11557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93"/>
    </mc:Choice>
    <mc:Fallback xmlns="">
      <p:transition spd="slow" advTm="32393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0"/>
            <a:ext cx="8229600" cy="1066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3D Slicer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04800" y="838199"/>
            <a:ext cx="4312245" cy="526133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CA" sz="2800" dirty="0" smtClean="0"/>
              <a:t>Medical image analysis and visualization platform</a:t>
            </a:r>
          </a:p>
          <a:p>
            <a:pPr>
              <a:spcAft>
                <a:spcPts val="600"/>
              </a:spcAft>
            </a:pPr>
            <a:r>
              <a:rPr lang="en-CA" sz="2800" dirty="0" smtClean="0"/>
              <a:t>Since 1997</a:t>
            </a:r>
          </a:p>
          <a:p>
            <a:pPr>
              <a:spcAft>
                <a:spcPts val="600"/>
              </a:spcAft>
            </a:pPr>
            <a:r>
              <a:rPr lang="en-CA" sz="2800" dirty="0" smtClean="0"/>
              <a:t>$50M in funding</a:t>
            </a:r>
            <a:br>
              <a:rPr lang="en-CA" sz="2800" dirty="0" smtClean="0"/>
            </a:br>
            <a:r>
              <a:rPr lang="en-CA" sz="2800" dirty="0" smtClean="0"/>
              <a:t>(&gt;2,000 years of labor)</a:t>
            </a:r>
          </a:p>
          <a:p>
            <a:pPr>
              <a:spcAft>
                <a:spcPts val="600"/>
              </a:spcAft>
            </a:pPr>
            <a:r>
              <a:rPr lang="en-CA" sz="2800" dirty="0" smtClean="0"/>
              <a:t>Professionally engineered</a:t>
            </a:r>
          </a:p>
          <a:p>
            <a:pPr>
              <a:spcAft>
                <a:spcPts val="600"/>
              </a:spcAft>
            </a:pPr>
            <a:r>
              <a:rPr lang="en-CA" sz="2800" dirty="0" smtClean="0"/>
              <a:t>1,000+ analysis functions</a:t>
            </a:r>
          </a:p>
          <a:p>
            <a:pPr>
              <a:spcAft>
                <a:spcPts val="600"/>
              </a:spcAft>
            </a:pPr>
            <a:r>
              <a:rPr lang="en-CA" sz="2800" dirty="0" smtClean="0"/>
              <a:t>200K downloads for 4.4</a:t>
            </a:r>
          </a:p>
          <a:p>
            <a:pPr>
              <a:spcAft>
                <a:spcPts val="600"/>
              </a:spcAft>
            </a:pPr>
            <a:r>
              <a:rPr lang="en-CA" sz="2800" dirty="0" smtClean="0">
                <a:hlinkClick r:id="rId3"/>
              </a:rPr>
              <a:t>www.slicer.org</a:t>
            </a:r>
            <a:r>
              <a:rPr lang="en-CA" sz="2800" dirty="0" smtClean="0"/>
              <a:t> </a:t>
            </a:r>
          </a:p>
        </p:txBody>
      </p:sp>
      <p:pic>
        <p:nvPicPr>
          <p:cNvPr id="9" name="Picture 8" descr="Slicer4Announcement-HiR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045" y="762000"/>
            <a:ext cx="4325022" cy="259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3465" y="3657600"/>
            <a:ext cx="4323600" cy="2441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5837767" y="5947401"/>
            <a:ext cx="1883576" cy="30426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 smtClean="0"/>
              <a:t>3D Slicer downloads</a:t>
            </a:r>
          </a:p>
        </p:txBody>
      </p:sp>
    </p:spTree>
    <p:extLst>
      <p:ext uri="{BB962C8B-B14F-4D97-AF65-F5344CB8AC3E}">
        <p14:creationId xmlns:p14="http://schemas.microsoft.com/office/powerpoint/2010/main" val="25300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93"/>
    </mc:Choice>
    <mc:Fallback xmlns="">
      <p:transition spd="slow" advTm="32393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Left Arrow 25"/>
          <p:cNvSpPr/>
          <p:nvPr/>
        </p:nvSpPr>
        <p:spPr>
          <a:xfrm>
            <a:off x="4533900" y="1633833"/>
            <a:ext cx="342899" cy="299300"/>
          </a:xfrm>
          <a:prstGeom prst="leftArrow">
            <a:avLst/>
          </a:prstGeom>
          <a:pattFill prst="ltVert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</a:t>
            </a:fld>
            <a:r>
              <a:rPr lang="en-US" dirty="0" smtClean="0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SlicerRT ecosystem</a:t>
            </a:r>
            <a:endParaRPr lang="en-CA" b="1" dirty="0">
              <a:solidFill>
                <a:schemeClr val="tx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25" y="1087703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087703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4" name="Picture 2" descr="Sequences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5000" y="1091206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32" y="2870010"/>
            <a:ext cx="1300593" cy="1300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1852441" y="3295923"/>
            <a:ext cx="1651134" cy="573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800" dirty="0" smtClean="0"/>
              <a:t>3D Slicer</a:t>
            </a:r>
            <a:endParaRPr lang="en-CA" dirty="0"/>
          </a:p>
        </p:txBody>
      </p:sp>
      <p:sp>
        <p:nvSpPr>
          <p:cNvPr id="15" name="Rounded Rectangle 14"/>
          <p:cNvSpPr/>
          <p:nvPr/>
        </p:nvSpPr>
        <p:spPr>
          <a:xfrm>
            <a:off x="335033" y="2787208"/>
            <a:ext cx="4189831" cy="336718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Down Arrow 12"/>
          <p:cNvSpPr/>
          <p:nvPr/>
        </p:nvSpPr>
        <p:spPr>
          <a:xfrm>
            <a:off x="2198714" y="2469933"/>
            <a:ext cx="304800" cy="30784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ounded Rectangle 17"/>
          <p:cNvSpPr/>
          <p:nvPr/>
        </p:nvSpPr>
        <p:spPr>
          <a:xfrm>
            <a:off x="335032" y="964939"/>
            <a:ext cx="4189833" cy="1506188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ounded Rectangle 18"/>
          <p:cNvSpPr/>
          <p:nvPr/>
        </p:nvSpPr>
        <p:spPr>
          <a:xfrm>
            <a:off x="4876800" y="965008"/>
            <a:ext cx="3921625" cy="1506188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 bwMode="auto">
          <a:xfrm>
            <a:off x="3200400" y="1492592"/>
            <a:ext cx="1386033" cy="47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800" dirty="0" smtClean="0"/>
              <a:t>Utilities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6441575" y="1251748"/>
            <a:ext cx="2195711" cy="1070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800" dirty="0" smtClean="0"/>
              <a:t>Streamlined applications</a:t>
            </a:r>
          </a:p>
        </p:txBody>
      </p:sp>
      <p:sp>
        <p:nvSpPr>
          <p:cNvPr id="22" name="Down Arrow 21"/>
          <p:cNvSpPr/>
          <p:nvPr/>
        </p:nvSpPr>
        <p:spPr>
          <a:xfrm>
            <a:off x="6805403" y="2469933"/>
            <a:ext cx="304800" cy="30784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ounded Rectangle 15"/>
          <p:cNvSpPr/>
          <p:nvPr/>
        </p:nvSpPr>
        <p:spPr>
          <a:xfrm>
            <a:off x="4876800" y="2787208"/>
            <a:ext cx="3919979" cy="341124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465216" y="3230773"/>
            <a:ext cx="2264585" cy="638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800" dirty="0" smtClean="0"/>
              <a:t>SlicerRT core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800" y="2956200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Content Placeholder 2"/>
          <p:cNvSpPr txBox="1">
            <a:spLocks/>
          </p:cNvSpPr>
          <p:nvPr/>
        </p:nvSpPr>
        <p:spPr bwMode="auto">
          <a:xfrm>
            <a:off x="533400" y="4428698"/>
            <a:ext cx="3991465" cy="1667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400" dirty="0" smtClean="0"/>
              <a:t>Several former SlicerRT features integrated:</a:t>
            </a:r>
          </a:p>
          <a:p>
            <a:pPr marL="0" indent="0">
              <a:buNone/>
            </a:pPr>
            <a:r>
              <a:rPr lang="en-CA" sz="1900" dirty="0" smtClean="0"/>
              <a:t>Subject hierarchy, DICOM export, Transform visualizer, etc.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 bwMode="auto">
          <a:xfrm>
            <a:off x="5104285" y="4408558"/>
            <a:ext cx="3625516" cy="1687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400" dirty="0" smtClean="0"/>
              <a:t>Common RT software tools:</a:t>
            </a:r>
          </a:p>
          <a:p>
            <a:pPr marL="0" indent="0">
              <a:buNone/>
            </a:pPr>
            <a:r>
              <a:rPr lang="en-CA" sz="1900" dirty="0" smtClean="0"/>
              <a:t>DICOM-RT, Dose/Contour analysis, Beam planning, Batch processing</a:t>
            </a:r>
          </a:p>
          <a:p>
            <a:pPr marL="0" indent="0">
              <a:buNone/>
            </a:pPr>
            <a:r>
              <a:rPr lang="en-CA" sz="2400" dirty="0" smtClean="0"/>
              <a:t>Acts as a platform</a:t>
            </a:r>
          </a:p>
        </p:txBody>
      </p:sp>
      <p:sp>
        <p:nvSpPr>
          <p:cNvPr id="8" name="Left Arrow 7"/>
          <p:cNvSpPr/>
          <p:nvPr/>
        </p:nvSpPr>
        <p:spPr>
          <a:xfrm>
            <a:off x="4533900" y="4348900"/>
            <a:ext cx="342899" cy="299300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74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3" grpId="0" animBg="1"/>
      <p:bldP spid="18" grpId="0" animBg="1"/>
      <p:bldP spid="19" grpId="0" animBg="1"/>
      <p:bldP spid="20" grpId="0"/>
      <p:bldP spid="21" grpId="0"/>
      <p:bldP spid="22" grpId="0" animBg="1"/>
      <p:bldP spid="16" grpId="0" animBg="1"/>
      <p:bldP spid="4" grpId="0"/>
      <p:bldP spid="25" grpId="0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6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" y="0"/>
            <a:ext cx="9052560" cy="1066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Example use case: Image-guided RT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81000" y="986601"/>
            <a:ext cx="3063105" cy="503697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 smtClean="0"/>
              <a:t>Determine daily displacement</a:t>
            </a:r>
          </a:p>
          <a:p>
            <a:r>
              <a:rPr lang="en-CA" sz="2800" dirty="0" smtClean="0"/>
              <a:t>Evaluate dosimetric improvement (DVH, gamma)</a:t>
            </a:r>
          </a:p>
          <a:p>
            <a:r>
              <a:rPr lang="en-CA" sz="2800" dirty="0" smtClean="0"/>
              <a:t>Export patient setup correction</a:t>
            </a:r>
            <a:br>
              <a:rPr lang="en-CA" sz="2800" dirty="0" smtClean="0"/>
            </a:br>
            <a:endParaRPr lang="en-CA" sz="28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CA" sz="2800" dirty="0" smtClean="0"/>
              <a:t>Collaboration with PMH, Toronto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581" y="1116519"/>
            <a:ext cx="5476619" cy="4624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736997" y="5719309"/>
            <a:ext cx="4885511" cy="30426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 smtClean="0"/>
              <a:t>Dosimetric improvement after patient setup correction</a:t>
            </a:r>
          </a:p>
        </p:txBody>
      </p:sp>
    </p:spTree>
    <p:extLst>
      <p:ext uri="{BB962C8B-B14F-4D97-AF65-F5344CB8AC3E}">
        <p14:creationId xmlns:p14="http://schemas.microsoft.com/office/powerpoint/2010/main" val="344154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93"/>
    </mc:Choice>
    <mc:Fallback xmlns="">
      <p:transition spd="slow" advTm="32393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7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" y="8012"/>
            <a:ext cx="9052560" cy="130927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Example use case: Dose accumulation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4800" y="1062801"/>
            <a:ext cx="4462711" cy="427119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 smtClean="0"/>
              <a:t>Register anatomical images</a:t>
            </a:r>
          </a:p>
          <a:p>
            <a:r>
              <a:rPr lang="en-CA" sz="2800" dirty="0" smtClean="0"/>
              <a:t>Transform whole studies</a:t>
            </a:r>
          </a:p>
          <a:p>
            <a:r>
              <a:rPr lang="en-CA" sz="2800" dirty="0" smtClean="0"/>
              <a:t>Accumulate dose</a:t>
            </a:r>
          </a:p>
          <a:p>
            <a:pPr>
              <a:spcAft>
                <a:spcPts val="0"/>
              </a:spcAft>
            </a:pPr>
            <a:r>
              <a:rPr lang="en-CA" sz="2800" dirty="0" smtClean="0"/>
              <a:t>Compute DVH</a:t>
            </a:r>
          </a:p>
          <a:p>
            <a:pPr marL="0" indent="0">
              <a:spcAft>
                <a:spcPts val="0"/>
              </a:spcAft>
              <a:buNone/>
            </a:pPr>
            <a:endParaRPr lang="en-CA" sz="2800" dirty="0" smtClean="0"/>
          </a:p>
          <a:p>
            <a:pPr marL="0" indent="0">
              <a:spcAft>
                <a:spcPts val="0"/>
              </a:spcAft>
              <a:buNone/>
            </a:pPr>
            <a:r>
              <a:rPr lang="en-CA" sz="2800" dirty="0" smtClean="0"/>
              <a:t>Collaboration with</a:t>
            </a:r>
            <a:br>
              <a:rPr lang="en-CA" sz="2800" dirty="0" smtClean="0"/>
            </a:br>
            <a:r>
              <a:rPr lang="en-CA" sz="2800" dirty="0" smtClean="0"/>
              <a:t>PMH, Toronto</a:t>
            </a:r>
          </a:p>
          <a:p>
            <a:pPr marL="0" indent="0">
              <a:spcAft>
                <a:spcPts val="1800"/>
              </a:spcAft>
              <a:buNone/>
            </a:pPr>
            <a:r>
              <a:rPr lang="en-CA" sz="2400" i="1" dirty="0" smtClean="0"/>
              <a:t>Pinter et al., </a:t>
            </a:r>
            <a:r>
              <a:rPr lang="en-CA" sz="2400" i="1" dirty="0" err="1" smtClean="0"/>
              <a:t>MedPhys</a:t>
            </a:r>
            <a:r>
              <a:rPr lang="en-CA" sz="2400" i="1" dirty="0" smtClean="0"/>
              <a:t>, 2012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499" y="914400"/>
            <a:ext cx="4061901" cy="2660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5776132" y="3429000"/>
            <a:ext cx="2351859" cy="30426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 smtClean="0"/>
              <a:t>Evaluate plans using DVH</a:t>
            </a:r>
          </a:p>
        </p:txBody>
      </p:sp>
      <p:pic>
        <p:nvPicPr>
          <p:cNvPr id="13" name="Picture 2" descr="http://www.slicer.org/slicerWiki/images/9/9f/Grid3dVolum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547" y="3886200"/>
            <a:ext cx="1857375" cy="2200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2910" y="3886875"/>
            <a:ext cx="2458702" cy="219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5016178" y="5950523"/>
            <a:ext cx="3322901" cy="306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 smtClean="0"/>
              <a:t>Visualize transforms, anatomy in 3D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914400"/>
            <a:ext cx="8991600" cy="5289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1590538" y="6057092"/>
            <a:ext cx="5886722" cy="306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 smtClean="0"/>
              <a:t>Convenience features: Transform whole studies with a single click</a:t>
            </a:r>
          </a:p>
        </p:txBody>
      </p:sp>
    </p:spTree>
    <p:extLst>
      <p:ext uri="{BB962C8B-B14F-4D97-AF65-F5344CB8AC3E}">
        <p14:creationId xmlns:p14="http://schemas.microsoft.com/office/powerpoint/2010/main" val="295270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93"/>
    </mc:Choice>
    <mc:Fallback xmlns="">
      <p:transition spd="slow" advTm="32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8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" y="-1"/>
            <a:ext cx="9052560" cy="1339379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Example use case:</a:t>
            </a:r>
            <a:br>
              <a:rPr lang="en-CA" b="1" dirty="0" smtClean="0">
                <a:solidFill>
                  <a:schemeClr val="tx2"/>
                </a:solidFill>
              </a:rPr>
            </a:br>
            <a:r>
              <a:rPr lang="en-CA" b="1" dirty="0" smtClean="0">
                <a:solidFill>
                  <a:schemeClr val="tx2"/>
                </a:solidFill>
              </a:rPr>
              <a:t>Proton dose calculation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2400" y="1447800"/>
            <a:ext cx="4267199" cy="483235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 smtClean="0"/>
              <a:t>External beam planning</a:t>
            </a:r>
          </a:p>
          <a:p>
            <a:pPr lvl="1"/>
            <a:r>
              <a:rPr lang="en-CA" sz="2400" dirty="0" smtClean="0"/>
              <a:t>Arbitrary dose engines</a:t>
            </a:r>
            <a:endParaRPr lang="en-CA" sz="2400" dirty="0"/>
          </a:p>
          <a:p>
            <a:pPr lvl="1"/>
            <a:r>
              <a:rPr lang="en-CA" sz="2400" dirty="0" smtClean="0"/>
              <a:t>Using same user interface</a:t>
            </a:r>
          </a:p>
          <a:p>
            <a:pPr lvl="1"/>
            <a:r>
              <a:rPr lang="en-CA" sz="2400" dirty="0" smtClean="0"/>
              <a:t>Potentially replace TPS</a:t>
            </a:r>
          </a:p>
          <a:p>
            <a:r>
              <a:rPr lang="en-CA" sz="2800" dirty="0" smtClean="0"/>
              <a:t>Evaluate plan</a:t>
            </a:r>
          </a:p>
          <a:p>
            <a:pPr>
              <a:spcAft>
                <a:spcPts val="1200"/>
              </a:spcAft>
            </a:pPr>
            <a:r>
              <a:rPr lang="en-CA" sz="2800" dirty="0" smtClean="0"/>
              <a:t>Export plan for delivery</a:t>
            </a:r>
            <a:endParaRPr lang="en-CA" sz="2800" dirty="0"/>
          </a:p>
          <a:p>
            <a:pPr marL="0" indent="0">
              <a:buNone/>
            </a:pPr>
            <a:r>
              <a:rPr lang="en-CA" sz="2800" dirty="0" smtClean="0"/>
              <a:t>Collaboration with MGH, Boston and CRO, Italy</a:t>
            </a:r>
          </a:p>
          <a:p>
            <a:pPr marL="0" indent="0">
              <a:buNone/>
            </a:pPr>
            <a:r>
              <a:rPr lang="en-CA" sz="2000" i="1" dirty="0" err="1" smtClean="0"/>
              <a:t>Desplanques</a:t>
            </a:r>
            <a:r>
              <a:rPr lang="en-CA" sz="2000" i="1" dirty="0" smtClean="0"/>
              <a:t> et al., </a:t>
            </a:r>
            <a:r>
              <a:rPr lang="en-CA" sz="2000" i="1" dirty="0" err="1" smtClean="0"/>
              <a:t>MedPhys</a:t>
            </a:r>
            <a:r>
              <a:rPr lang="en-CA" sz="2000" i="1" dirty="0" smtClean="0"/>
              <a:t>, 2014</a:t>
            </a:r>
          </a:p>
          <a:p>
            <a:pPr marL="0" indent="0">
              <a:buNone/>
            </a:pPr>
            <a:r>
              <a:rPr lang="en-CA" sz="2000" i="1" dirty="0" smtClean="0"/>
              <a:t>Poster at World Congress: PS04.087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098" y="1524000"/>
            <a:ext cx="4517302" cy="3565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956" y="3581400"/>
            <a:ext cx="4142244" cy="2590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418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93"/>
    </mc:Choice>
    <mc:Fallback xmlns="">
      <p:transition spd="slow" advTm="32393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564" y="1780236"/>
            <a:ext cx="3394553" cy="197103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9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" y="0"/>
            <a:ext cx="9052560" cy="1295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Example use case:</a:t>
            </a:r>
            <a:br>
              <a:rPr lang="en-CA" b="1" dirty="0" smtClean="0">
                <a:solidFill>
                  <a:schemeClr val="tx2"/>
                </a:solidFill>
              </a:rPr>
            </a:br>
            <a:r>
              <a:rPr lang="en-CA" b="1" dirty="0" smtClean="0">
                <a:solidFill>
                  <a:schemeClr val="tx2"/>
                </a:solidFill>
              </a:rPr>
              <a:t>SlicerRT in the cloud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80998" y="1520001"/>
            <a:ext cx="4873209" cy="206139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 smtClean="0"/>
              <a:t>Highly parallel computations</a:t>
            </a:r>
          </a:p>
          <a:p>
            <a:r>
              <a:rPr lang="en-CA" sz="2800" dirty="0" smtClean="0"/>
              <a:t>Very large amount of data</a:t>
            </a:r>
          </a:p>
          <a:p>
            <a:r>
              <a:rPr lang="en-CA" sz="2800" dirty="0" smtClean="0"/>
              <a:t>Self-driven RT scripts</a:t>
            </a:r>
            <a:endParaRPr lang="en-CA" sz="2000" i="1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274" y="4352453"/>
            <a:ext cx="1020495" cy="1020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374" y="2026929"/>
            <a:ext cx="432790" cy="432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6307140" y="2836198"/>
            <a:ext cx="1663197" cy="104239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buNone/>
            </a:pPr>
            <a:r>
              <a:rPr lang="en-CA" sz="2400" dirty="0" smtClean="0"/>
              <a:t>Scripted</a:t>
            </a:r>
            <a:br>
              <a:rPr lang="en-CA" sz="2400" dirty="0" smtClean="0"/>
            </a:br>
            <a:r>
              <a:rPr lang="en-CA" sz="2400" dirty="0" smtClean="0"/>
              <a:t>analysis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7328403" y="4654363"/>
            <a:ext cx="1237033" cy="71858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buNone/>
            </a:pPr>
            <a:r>
              <a:rPr lang="en-CA" sz="2400" dirty="0" smtClean="0"/>
              <a:t>Local</a:t>
            </a:r>
            <a:br>
              <a:rPr lang="en-CA" sz="2400" dirty="0" smtClean="0"/>
            </a:br>
            <a:r>
              <a:rPr lang="en-CA" sz="2400" dirty="0" smtClean="0"/>
              <a:t>control</a:t>
            </a:r>
          </a:p>
        </p:txBody>
      </p:sp>
      <p:sp>
        <p:nvSpPr>
          <p:cNvPr id="13" name="Curved Left Arrow 12"/>
          <p:cNvSpPr/>
          <p:nvPr/>
        </p:nvSpPr>
        <p:spPr>
          <a:xfrm flipH="1" flipV="1">
            <a:off x="5767059" y="3718966"/>
            <a:ext cx="470937" cy="826831"/>
          </a:xfrm>
          <a:prstGeom prst="curvedLef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6" name="Curved Left Arrow 15"/>
          <p:cNvSpPr/>
          <p:nvPr/>
        </p:nvSpPr>
        <p:spPr>
          <a:xfrm>
            <a:off x="7343994" y="3746125"/>
            <a:ext cx="471600" cy="828000"/>
          </a:xfrm>
          <a:prstGeom prst="curvedLef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942" y="2983537"/>
            <a:ext cx="432790" cy="432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602" y="3005689"/>
            <a:ext cx="432790" cy="432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381000" y="3068245"/>
            <a:ext cx="4644608" cy="306081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 smtClean="0"/>
              <a:t>Feasibility study:</a:t>
            </a:r>
            <a:br>
              <a:rPr lang="en-CA" sz="2800" dirty="0" smtClean="0"/>
            </a:br>
            <a:r>
              <a:rPr lang="en-CA" sz="2800" dirty="0" smtClean="0"/>
              <a:t>Find most similar daily plan from a database of plans</a:t>
            </a:r>
          </a:p>
          <a:p>
            <a:pPr lvl="1">
              <a:spcAft>
                <a:spcPts val="1800"/>
              </a:spcAft>
            </a:pPr>
            <a:r>
              <a:rPr lang="en-CA" sz="2400" dirty="0" smtClean="0"/>
              <a:t>Initialize daily ART plan from most similar one</a:t>
            </a:r>
          </a:p>
          <a:p>
            <a:pPr marL="0" indent="0">
              <a:buNone/>
            </a:pPr>
            <a:r>
              <a:rPr lang="en-CA" sz="2000" i="1" dirty="0" smtClean="0"/>
              <a:t>Andrea et al., </a:t>
            </a:r>
            <a:r>
              <a:rPr lang="en-CA" sz="2000" i="1" dirty="0" err="1" smtClean="0"/>
              <a:t>ImNO</a:t>
            </a:r>
            <a:r>
              <a:rPr lang="en-CA" sz="2000" i="1" dirty="0" smtClean="0"/>
              <a:t> 2015</a:t>
            </a:r>
            <a:r>
              <a:rPr lang="en-CA" sz="2000" i="1" dirty="0"/>
              <a:t/>
            </a:r>
            <a:br>
              <a:rPr lang="en-CA" sz="2000" i="1" dirty="0"/>
            </a:br>
            <a:r>
              <a:rPr lang="en-CA" sz="2000" i="1" dirty="0" smtClean="0"/>
              <a:t>Talk at World </a:t>
            </a:r>
            <a:r>
              <a:rPr lang="en-CA" sz="2000" i="1" dirty="0"/>
              <a:t>Congress</a:t>
            </a:r>
            <a:r>
              <a:rPr lang="en-CA" sz="2000" i="1" dirty="0" smtClean="0"/>
              <a:t>: SP130.6</a:t>
            </a:r>
            <a:endParaRPr lang="en-CA" sz="2000" i="1" dirty="0"/>
          </a:p>
          <a:p>
            <a:pPr marL="0" indent="0">
              <a:buNone/>
            </a:pPr>
            <a:endParaRPr lang="en-CA" sz="2000" i="1" dirty="0" smtClean="0"/>
          </a:p>
        </p:txBody>
      </p:sp>
    </p:spTree>
    <p:extLst>
      <p:ext uri="{BB962C8B-B14F-4D97-AF65-F5344CB8AC3E}">
        <p14:creationId xmlns:p14="http://schemas.microsoft.com/office/powerpoint/2010/main" val="10734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93"/>
    </mc:Choice>
    <mc:Fallback xmlns="">
      <p:transition spd="slow" advTm="32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25416</TotalTime>
  <Words>960</Words>
  <Application>Microsoft Office PowerPoint</Application>
  <PresentationFormat>On-screen Show (4:3)</PresentationFormat>
  <Paragraphs>249</Paragraphs>
  <Slides>21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Performing radiation therapy research using the open-source SlicerRT toolkit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Translational research</vt:lpstr>
    </vt:vector>
  </TitlesOfParts>
  <Company>Queen's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Andras Lasso</dc:creator>
  <cp:lastModifiedBy>Csaba Pinter</cp:lastModifiedBy>
  <cp:revision>597</cp:revision>
  <cp:lastPrinted>2013-02-02T23:26:38Z</cp:lastPrinted>
  <dcterms:created xsi:type="dcterms:W3CDTF">2010-01-28T18:12:58Z</dcterms:created>
  <dcterms:modified xsi:type="dcterms:W3CDTF">2015-06-05T21:15:06Z</dcterms:modified>
</cp:coreProperties>
</file>